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4"/>
  </p:notesMasterIdLst>
  <p:sldIdLst>
    <p:sldId id="291" r:id="rId2"/>
    <p:sldId id="257" r:id="rId3"/>
    <p:sldId id="258" r:id="rId4"/>
    <p:sldId id="293" r:id="rId5"/>
    <p:sldId id="295" r:id="rId6"/>
    <p:sldId id="296" r:id="rId7"/>
    <p:sldId id="297" r:id="rId8"/>
    <p:sldId id="262" r:id="rId9"/>
    <p:sldId id="259" r:id="rId10"/>
    <p:sldId id="260" r:id="rId11"/>
    <p:sldId id="264" r:id="rId12"/>
    <p:sldId id="265" r:id="rId13"/>
    <p:sldId id="269" r:id="rId14"/>
    <p:sldId id="267" r:id="rId15"/>
    <p:sldId id="271" r:id="rId16"/>
    <p:sldId id="287" r:id="rId17"/>
    <p:sldId id="272" r:id="rId18"/>
    <p:sldId id="273" r:id="rId19"/>
    <p:sldId id="275" r:id="rId20"/>
    <p:sldId id="276" r:id="rId21"/>
    <p:sldId id="277" r:id="rId22"/>
    <p:sldId id="278" r:id="rId23"/>
    <p:sldId id="280" r:id="rId24"/>
    <p:sldId id="281" r:id="rId25"/>
    <p:sldId id="282" r:id="rId26"/>
    <p:sldId id="283" r:id="rId27"/>
    <p:sldId id="284" r:id="rId28"/>
    <p:sldId id="285" r:id="rId29"/>
    <p:sldId id="286" r:id="rId30"/>
    <p:sldId id="294" r:id="rId31"/>
    <p:sldId id="290" r:id="rId32"/>
    <p:sldId id="29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3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23277" autoAdjust="0"/>
    <p:restoredTop sz="93179" autoAdjust="0"/>
  </p:normalViewPr>
  <p:slideViewPr>
    <p:cSldViewPr snapToGrid="0">
      <p:cViewPr varScale="1">
        <p:scale>
          <a:sx n="82" d="100"/>
          <a:sy n="82" d="100"/>
        </p:scale>
        <p:origin x="420" y="90"/>
      </p:cViewPr>
      <p:guideLst>
        <p:guide orient="horz" pos="2160"/>
        <p:guide pos="3840"/>
      </p:guideLst>
    </p:cSldViewPr>
  </p:slideViewPr>
  <p:notesTextViewPr>
    <p:cViewPr>
      <p:scale>
        <a:sx n="1" d="1"/>
        <a:sy n="1" d="1"/>
      </p:scale>
      <p:origin x="0" y="0"/>
    </p:cViewPr>
  </p:notesTextViewPr>
  <p:sorterViewPr>
    <p:cViewPr>
      <p:scale>
        <a:sx n="100" d="100"/>
        <a:sy n="100" d="100"/>
      </p:scale>
      <p:origin x="0" y="-2707"/>
    </p:cViewPr>
  </p:sorterViewPr>
  <p:notesViewPr>
    <p:cSldViewPr snapToGrid="0" showGuides="1">
      <p:cViewPr varScale="1">
        <p:scale>
          <a:sx n="67" d="100"/>
          <a:sy n="67" d="100"/>
        </p:scale>
        <p:origin x="322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60DE-7284-4873-9D00-A199239B5F54}" type="datetimeFigureOut">
              <a:rPr lang="en-US" smtClean="0"/>
              <a:t>2/25/2016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B1B7E-1D86-44C2-89BA-57DE193D2ACE}" type="slidenum">
              <a:rPr lang="en-US" smtClean="0"/>
              <a:t>‹#›</a:t>
            </a:fld>
            <a:endParaRPr lang="en-US"/>
          </a:p>
        </p:txBody>
      </p:sp>
    </p:spTree>
    <p:extLst>
      <p:ext uri="{BB962C8B-B14F-4D97-AF65-F5344CB8AC3E}">
        <p14:creationId xmlns:p14="http://schemas.microsoft.com/office/powerpoint/2010/main" val="18339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a:t>
            </a:fld>
            <a:endParaRPr lang="en-US"/>
          </a:p>
        </p:txBody>
      </p:sp>
    </p:spTree>
    <p:extLst>
      <p:ext uri="{BB962C8B-B14F-4D97-AF65-F5344CB8AC3E}">
        <p14:creationId xmlns:p14="http://schemas.microsoft.com/office/powerpoint/2010/main" val="2812122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10</a:t>
            </a:fld>
            <a:endParaRPr lang="en-US"/>
          </a:p>
        </p:txBody>
      </p:sp>
    </p:spTree>
    <p:extLst>
      <p:ext uri="{BB962C8B-B14F-4D97-AF65-F5344CB8AC3E}">
        <p14:creationId xmlns:p14="http://schemas.microsoft.com/office/powerpoint/2010/main" val="4151879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11</a:t>
            </a:fld>
            <a:endParaRPr lang="en-US"/>
          </a:p>
        </p:txBody>
      </p:sp>
    </p:spTree>
    <p:extLst>
      <p:ext uri="{BB962C8B-B14F-4D97-AF65-F5344CB8AC3E}">
        <p14:creationId xmlns:p14="http://schemas.microsoft.com/office/powerpoint/2010/main" val="2839865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Paul’s </a:t>
            </a:r>
            <a:r>
              <a:rPr lang="en-US" baseline="0" dirty="0" err="1" smtClean="0"/>
              <a:t>Youtube</a:t>
            </a:r>
            <a:r>
              <a:rPr lang="en-US" baseline="0" dirty="0" smtClean="0"/>
              <a:t> lecture, he discussed the difference between estimated and analyzed soil properties and presented an example of the importance of site selection. We as soil scientists have to extrapolate knowledge gained from a small set of point data to very large, unseen areas.</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12</a:t>
            </a:fld>
            <a:endParaRPr lang="en-US"/>
          </a:p>
        </p:txBody>
      </p:sp>
    </p:spTree>
    <p:extLst>
      <p:ext uri="{BB962C8B-B14F-4D97-AF65-F5344CB8AC3E}">
        <p14:creationId xmlns:p14="http://schemas.microsoft.com/office/powerpoint/2010/main" val="3587740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a:t>
            </a:r>
            <a:r>
              <a:rPr lang="en-US" baseline="0" dirty="0" smtClean="0"/>
              <a:t>only populate NASIS with the lowest level of certainty,</a:t>
            </a:r>
            <a:r>
              <a:rPr lang="en-US" dirty="0" smtClean="0"/>
              <a:t> </a:t>
            </a:r>
            <a:r>
              <a:rPr lang="en-US" baseline="0" dirty="0" smtClean="0"/>
              <a:t>which is your field estimates. Do not populate NASIS with decimal points (lab precision/accuracy).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13</a:t>
            </a:fld>
            <a:endParaRPr lang="en-US"/>
          </a:p>
        </p:txBody>
      </p:sp>
    </p:spTree>
    <p:extLst>
      <p:ext uri="{BB962C8B-B14F-4D97-AF65-F5344CB8AC3E}">
        <p14:creationId xmlns:p14="http://schemas.microsoft.com/office/powerpoint/2010/main" val="1528827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14</a:t>
            </a:fld>
            <a:endParaRPr lang="en-US"/>
          </a:p>
        </p:txBody>
      </p:sp>
    </p:spTree>
    <p:extLst>
      <p:ext uri="{BB962C8B-B14F-4D97-AF65-F5344CB8AC3E}">
        <p14:creationId xmlns:p14="http://schemas.microsoft.com/office/powerpoint/2010/main" val="341589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Who has experience using R?</a:t>
            </a:r>
          </a:p>
          <a:p>
            <a:r>
              <a:rPr lang="en-US" sz="1200" b="1" kern="1200" dirty="0" smtClean="0">
                <a:solidFill>
                  <a:schemeClr val="tx1"/>
                </a:solidFill>
                <a:effectLst/>
                <a:latin typeface="+mn-lt"/>
                <a:ea typeface="+mn-ea"/>
                <a:cs typeface="+mn-cs"/>
              </a:rPr>
              <a:t>For those who have used R, what do you use it for?  (have students type in chat)</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two R programs</a:t>
            </a:r>
            <a:r>
              <a:rPr lang="en-US" baseline="0" dirty="0" smtClean="0"/>
              <a:t> can be found using the start&gt;all programs menu at the bottom left hand portion of your screen: R and </a:t>
            </a:r>
            <a:r>
              <a:rPr lang="en-US" baseline="0" dirty="0" err="1" smtClean="0"/>
              <a:t>RStudio</a:t>
            </a:r>
            <a:r>
              <a:rPr lang="en-US" baseline="0" dirty="0" smtClean="0"/>
              <a:t>. Both programs are command line driven that allow graphical display.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15</a:t>
            </a:fld>
            <a:endParaRPr lang="en-US"/>
          </a:p>
        </p:txBody>
      </p:sp>
    </p:spTree>
    <p:extLst>
      <p:ext uri="{BB962C8B-B14F-4D97-AF65-F5344CB8AC3E}">
        <p14:creationId xmlns:p14="http://schemas.microsoft.com/office/powerpoint/2010/main" val="174845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studio</a:t>
            </a:r>
            <a:r>
              <a:rPr lang="en-US" baseline="0" dirty="0" smtClean="0"/>
              <a:t> is similar to R GUI, but is more user friendly. When you open </a:t>
            </a:r>
            <a:r>
              <a:rPr lang="en-US" baseline="0" dirty="0" err="1" smtClean="0"/>
              <a:t>Rstudio</a:t>
            </a:r>
            <a:r>
              <a:rPr lang="en-US" baseline="0" dirty="0" smtClean="0"/>
              <a:t> on your machine, you will see 3 windows: the console window, just like in the R GUI and two other windows composed of multiple tabs. The upper right window has two tabs: environment and history. The environment tab will keep track of the datasets that you import and objects that you create.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16</a:t>
            </a:fld>
            <a:endParaRPr lang="en-US"/>
          </a:p>
        </p:txBody>
      </p:sp>
    </p:spTree>
    <p:extLst>
      <p:ext uri="{BB962C8B-B14F-4D97-AF65-F5344CB8AC3E}">
        <p14:creationId xmlns:p14="http://schemas.microsoft.com/office/powerpoint/2010/main" val="4179782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also import a dataset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17</a:t>
            </a:fld>
            <a:endParaRPr lang="en-US"/>
          </a:p>
        </p:txBody>
      </p:sp>
    </p:spTree>
    <p:extLst>
      <p:ext uri="{BB962C8B-B14F-4D97-AF65-F5344CB8AC3E}">
        <p14:creationId xmlns:p14="http://schemas.microsoft.com/office/powerpoint/2010/main" val="594815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18</a:t>
            </a:fld>
            <a:endParaRPr lang="en-US"/>
          </a:p>
        </p:txBody>
      </p:sp>
    </p:spTree>
    <p:extLst>
      <p:ext uri="{BB962C8B-B14F-4D97-AF65-F5344CB8AC3E}">
        <p14:creationId xmlns:p14="http://schemas.microsoft.com/office/powerpoint/2010/main" val="2101984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History</a:t>
            </a:r>
            <a:r>
              <a:rPr lang="en-US" baseline="0" dirty="0" smtClean="0"/>
              <a:t> tab will display a history of all of the commands you’ve executed during your </a:t>
            </a:r>
            <a:r>
              <a:rPr lang="en-US" baseline="0" dirty="0" err="1" smtClean="0"/>
              <a:t>Rstudio</a:t>
            </a:r>
            <a:r>
              <a:rPr lang="en-US" baseline="0" dirty="0" smtClean="0"/>
              <a:t> session.</a:t>
            </a:r>
            <a:endParaRPr lang="en-US" dirty="0" smtClean="0"/>
          </a:p>
          <a:p>
            <a:r>
              <a:rPr lang="en-US" dirty="0" smtClean="0"/>
              <a:t>The bottom</a:t>
            </a:r>
            <a:r>
              <a:rPr lang="en-US" baseline="0" dirty="0" smtClean="0"/>
              <a:t> right window is composed of 5 tabs which I will go into a little bit later in the presentation.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4150207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2</a:t>
            </a:fld>
            <a:endParaRPr lang="en-US"/>
          </a:p>
        </p:txBody>
      </p:sp>
    </p:spTree>
    <p:extLst>
      <p:ext uri="{BB962C8B-B14F-4D97-AF65-F5344CB8AC3E}">
        <p14:creationId xmlns:p14="http://schemas.microsoft.com/office/powerpoint/2010/main" val="320505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text editor</a:t>
            </a:r>
            <a:r>
              <a:rPr lang="en-US" baseline="0" dirty="0" smtClean="0"/>
              <a:t> window in </a:t>
            </a:r>
            <a:r>
              <a:rPr lang="en-US" baseline="0" dirty="0" err="1" smtClean="0"/>
              <a:t>Rstudio</a:t>
            </a:r>
            <a:r>
              <a:rPr lang="en-US" baseline="0" dirty="0" smtClean="0"/>
              <a:t> can be opened using 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263317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1945159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1793949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endParaRPr lang="en-US" baseline="0" dirty="0" smtClean="0"/>
          </a:p>
          <a:p>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2155125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663059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1419657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26</a:t>
            </a:fld>
            <a:endParaRPr lang="en-US"/>
          </a:p>
        </p:txBody>
      </p:sp>
    </p:spTree>
    <p:extLst>
      <p:ext uri="{BB962C8B-B14F-4D97-AF65-F5344CB8AC3E}">
        <p14:creationId xmlns:p14="http://schemas.microsoft.com/office/powerpoint/2010/main" val="471514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developed a Packages tab in the lower right window of the most commonly used packages. In order to utilize these packages, the user must select the check box next to the desired package and select install. –Click-</a:t>
            </a:r>
          </a:p>
        </p:txBody>
      </p:sp>
      <p:sp>
        <p:nvSpPr>
          <p:cNvPr id="4" name="Slide Number Placeholder 3"/>
          <p:cNvSpPr>
            <a:spLocks noGrp="1"/>
          </p:cNvSpPr>
          <p:nvPr>
            <p:ph type="sldNum" sz="quarter" idx="10"/>
          </p:nvPr>
        </p:nvSpPr>
        <p:spPr/>
        <p:txBody>
          <a:bodyPr/>
          <a:lstStyle/>
          <a:p>
            <a:fld id="{ED82B85F-A554-46ED-951F-12B965C17F12}" type="slidenum">
              <a:rPr lang="en-US" smtClean="0"/>
              <a:t>27</a:t>
            </a:fld>
            <a:endParaRPr lang="en-US"/>
          </a:p>
        </p:txBody>
      </p:sp>
    </p:spTree>
    <p:extLst>
      <p:ext uri="{BB962C8B-B14F-4D97-AF65-F5344CB8AC3E}">
        <p14:creationId xmlns:p14="http://schemas.microsoft.com/office/powerpoint/2010/main" val="2580880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28</a:t>
            </a:fld>
            <a:endParaRPr lang="en-US"/>
          </a:p>
        </p:txBody>
      </p:sp>
    </p:spTree>
    <p:extLst>
      <p:ext uri="{BB962C8B-B14F-4D97-AF65-F5344CB8AC3E}">
        <p14:creationId xmlns:p14="http://schemas.microsoft.com/office/powerpoint/2010/main" val="284343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installed, the packages are added to the Package tab in the bottom right corner. You can update packages when necessary by selecting the check box next to the package name and clicking on the update button. Updates 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name. </a:t>
            </a:r>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29</a:t>
            </a:fld>
            <a:endParaRPr lang="en-US"/>
          </a:p>
        </p:txBody>
      </p:sp>
    </p:spTree>
    <p:extLst>
      <p:ext uri="{BB962C8B-B14F-4D97-AF65-F5344CB8AC3E}">
        <p14:creationId xmlns:p14="http://schemas.microsoft.com/office/powerpoint/2010/main" val="578821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3</a:t>
            </a:fld>
            <a:endParaRPr lang="en-US"/>
          </a:p>
        </p:txBody>
      </p:sp>
    </p:spTree>
    <p:extLst>
      <p:ext uri="{BB962C8B-B14F-4D97-AF65-F5344CB8AC3E}">
        <p14:creationId xmlns:p14="http://schemas.microsoft.com/office/powerpoint/2010/main" val="2530488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You can also install and update packages using the Tools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30</a:t>
            </a:fld>
            <a:endParaRPr lang="en-US"/>
          </a:p>
        </p:txBody>
      </p:sp>
    </p:spTree>
    <p:extLst>
      <p:ext uri="{BB962C8B-B14F-4D97-AF65-F5344CB8AC3E}">
        <p14:creationId xmlns:p14="http://schemas.microsoft.com/office/powerpoint/2010/main" val="24576010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order to fetch data from NASIS, data must first be in your selected set. The NASIS queries displayed above are suggested by Tom and Stephen for loading data into your selected set. </a:t>
            </a:r>
          </a:p>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31</a:t>
            </a:fld>
            <a:endParaRPr lang="en-US"/>
          </a:p>
        </p:txBody>
      </p:sp>
    </p:spTree>
    <p:extLst>
      <p:ext uri="{BB962C8B-B14F-4D97-AF65-F5344CB8AC3E}">
        <p14:creationId xmlns:p14="http://schemas.microsoft.com/office/powerpoint/2010/main" val="1903259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4</a:t>
            </a:fld>
            <a:endParaRPr lang="en-US"/>
          </a:p>
        </p:txBody>
      </p:sp>
    </p:spTree>
    <p:extLst>
      <p:ext uri="{BB962C8B-B14F-4D97-AF65-F5344CB8AC3E}">
        <p14:creationId xmlns:p14="http://schemas.microsoft.com/office/powerpoint/2010/main" val="3699471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5</a:t>
            </a:fld>
            <a:endParaRPr lang="en-US"/>
          </a:p>
        </p:txBody>
      </p:sp>
    </p:spTree>
    <p:extLst>
      <p:ext uri="{BB962C8B-B14F-4D97-AF65-F5344CB8AC3E}">
        <p14:creationId xmlns:p14="http://schemas.microsoft.com/office/powerpoint/2010/main" val="2958018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6</a:t>
            </a:fld>
            <a:endParaRPr lang="en-US"/>
          </a:p>
        </p:txBody>
      </p:sp>
    </p:spTree>
    <p:extLst>
      <p:ext uri="{BB962C8B-B14F-4D97-AF65-F5344CB8AC3E}">
        <p14:creationId xmlns:p14="http://schemas.microsoft.com/office/powerpoint/2010/main" val="2161943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7</a:t>
            </a:fld>
            <a:endParaRPr lang="en-US"/>
          </a:p>
        </p:txBody>
      </p:sp>
    </p:spTree>
    <p:extLst>
      <p:ext uri="{BB962C8B-B14F-4D97-AF65-F5344CB8AC3E}">
        <p14:creationId xmlns:p14="http://schemas.microsoft.com/office/powerpoint/2010/main" val="34822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8</a:t>
            </a:fld>
            <a:endParaRPr lang="en-US"/>
          </a:p>
        </p:txBody>
      </p:sp>
    </p:spTree>
    <p:extLst>
      <p:ext uri="{BB962C8B-B14F-4D97-AF65-F5344CB8AC3E}">
        <p14:creationId xmlns:p14="http://schemas.microsoft.com/office/powerpoint/2010/main" val="335113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9</a:t>
            </a:fld>
            <a:endParaRPr lang="en-US"/>
          </a:p>
        </p:txBody>
      </p:sp>
    </p:spTree>
    <p:extLst>
      <p:ext uri="{BB962C8B-B14F-4D97-AF65-F5344CB8AC3E}">
        <p14:creationId xmlns:p14="http://schemas.microsoft.com/office/powerpoint/2010/main" val="25687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447762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7723540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5491766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0035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1383C-256B-47EC-A730-2BFE650D2081}" type="datetimeFigureOut">
              <a:rPr lang="en-US" smtClean="0"/>
              <a:t>2/25/2016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7098743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FA1383C-256B-47EC-A730-2BFE650D2081}" type="datetimeFigureOut">
              <a:rPr lang="en-US" smtClean="0"/>
              <a:t>2/25/2016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768892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1383C-256B-47EC-A730-2BFE650D2081}" type="datetimeFigureOut">
              <a:rPr lang="en-US" smtClean="0"/>
              <a:t>2/25/2016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919629-74BB-41ED-BE27-34ED9856DE01}"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217903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A1383C-256B-47EC-A730-2BFE650D2081}" type="datetimeFigureOut">
              <a:rPr lang="en-US" smtClean="0"/>
              <a:t>2/25/2016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919629-74BB-41ED-BE27-34ED9856DE01}"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9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1383C-256B-47EC-A730-2BFE650D2081}" type="datetimeFigureOut">
              <a:rPr lang="en-US" smtClean="0"/>
              <a:t>2/25/2016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21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97966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671342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aseline="0">
                <a:solidFill>
                  <a:schemeClr val="bg1"/>
                </a:solidFill>
                <a:latin typeface="Century Gothic" panose="020B0502020202020204" pitchFamily="34" charset="0"/>
              </a:defRPr>
            </a:lvl1pPr>
          </a:lstStyle>
          <a:p>
            <a:fld id="{8FA1383C-256B-47EC-A730-2BFE650D2081}" type="datetimeFigureOut">
              <a:rPr lang="en-US" smtClean="0"/>
              <a:pPr/>
              <a:t>2/25/2016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bg1"/>
                </a:solidFill>
                <a:latin typeface="Century Gothic" panose="020B0502020202020204" pitchFamily="34" charset="0"/>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bg1"/>
                </a:solidFill>
                <a:latin typeface="Century Gothic" panose="020B0502020202020204" pitchFamily="34" charset="0"/>
              </a:defRPr>
            </a:lvl1pPr>
          </a:lstStyle>
          <a:p>
            <a:fld id="{B8919629-74BB-41ED-BE27-34ED9856DE01}" type="slidenum">
              <a:rPr lang="en-US" smtClean="0"/>
              <a:pPr/>
              <a:t>‹#›</a:t>
            </a:fld>
            <a:endParaRPr lang="en-US" dirty="0"/>
          </a:p>
        </p:txBody>
      </p:sp>
      <p:pic>
        <p:nvPicPr>
          <p:cNvPr id="9" name="Picture 8"/>
          <p:cNvPicPr>
            <a:picLocks noChangeAspect="1"/>
          </p:cNvPicPr>
          <p:nvPr userDrawn="1"/>
        </p:nvPicPr>
        <p:blipFill>
          <a:blip r:embed="rId13"/>
          <a:stretch>
            <a:fillRect/>
          </a:stretch>
        </p:blipFill>
        <p:spPr>
          <a:xfrm>
            <a:off x="11696700" y="0"/>
            <a:ext cx="495300" cy="6858000"/>
          </a:xfrm>
          <a:prstGeom prst="rect">
            <a:avLst/>
          </a:prstGeom>
        </p:spPr>
      </p:pic>
      <p:pic>
        <p:nvPicPr>
          <p:cNvPr id="10" name="Picture 9"/>
          <p:cNvPicPr>
            <a:picLocks noChangeAspect="1"/>
          </p:cNvPicPr>
          <p:nvPr userDrawn="1"/>
        </p:nvPicPr>
        <p:blipFill>
          <a:blip r:embed="rId13"/>
          <a:stretch>
            <a:fillRect/>
          </a:stretch>
        </p:blipFill>
        <p:spPr>
          <a:xfrm rot="10800000">
            <a:off x="-2445" y="0"/>
            <a:ext cx="495300" cy="6858000"/>
          </a:xfrm>
          <a:prstGeom prst="rect">
            <a:avLst/>
          </a:prstGeom>
        </p:spPr>
      </p:pic>
    </p:spTree>
    <p:extLst>
      <p:ext uri="{BB962C8B-B14F-4D97-AF65-F5344CB8AC3E}">
        <p14:creationId xmlns:p14="http://schemas.microsoft.com/office/powerpoint/2010/main" val="4529435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tx1"/>
          </a:solidFill>
          <a:latin typeface="Century Schoolbook" panose="02040604050505020304" pitchFamily="18" charset="0"/>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tx1"/>
          </a:solidFill>
          <a:latin typeface="Century Schoolbook" panose="02040604050505020304" pitchFamily="18" charset="0"/>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tx1"/>
          </a:solidFill>
          <a:latin typeface="Century Schoolbook" panose="02040604050505020304" pitchFamily="18" charset="0"/>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7375" t="20444" r="18875" b="15778"/>
          <a:stretch/>
        </p:blipFill>
        <p:spPr>
          <a:xfrm>
            <a:off x="0" y="0"/>
            <a:ext cx="12192000" cy="6860988"/>
          </a:xfrm>
          <a:prstGeom prst="rect">
            <a:avLst/>
          </a:prstGeom>
        </p:spPr>
      </p:pic>
    </p:spTree>
    <p:extLst>
      <p:ext uri="{BB962C8B-B14F-4D97-AF65-F5344CB8AC3E}">
        <p14:creationId xmlns:p14="http://schemas.microsoft.com/office/powerpoint/2010/main" val="613124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1 (online)</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1</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Introduction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Pre-course Assignment </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Data We Use</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2</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Sampling Design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Exploratory Data Analysis</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3</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Exploratory Data Analysis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Clustering and Ordination</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19291799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2 (NSSC)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4</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Week 1 Review</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Linear Regression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Logistic Regression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5</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Tree Models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Validation and Uncertainty</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6</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Course Review</a:t>
            </a:r>
            <a:endParaRPr lang="en-US" sz="2700" dirty="0">
              <a:latin typeface="Arial" panose="020B0604020202020204" pitchFamily="34" charset="0"/>
              <a:cs typeface="Arial" panose="020B0604020202020204" pitchFamily="34" charset="0"/>
            </a:endParaRP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Final Project</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270973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6" name="Picture 5"/>
          <p:cNvPicPr>
            <a:picLocks noChangeAspect="1"/>
          </p:cNvPicPr>
          <p:nvPr/>
        </p:nvPicPr>
        <p:blipFill rotWithShape="1">
          <a:blip r:embed="rId3"/>
          <a:srcRect l="12700" t="14971" r="12000" b="8685"/>
          <a:stretch/>
        </p:blipFill>
        <p:spPr>
          <a:xfrm>
            <a:off x="2517407" y="1945322"/>
            <a:ext cx="7171040" cy="4182506"/>
          </a:xfrm>
          <a:prstGeom prst="rect">
            <a:avLst/>
          </a:prstGeom>
        </p:spPr>
      </p:pic>
    </p:spTree>
    <p:extLst>
      <p:ext uri="{BB962C8B-B14F-4D97-AF65-F5344CB8AC3E}">
        <p14:creationId xmlns:p14="http://schemas.microsoft.com/office/powerpoint/2010/main" val="18018436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12743" t="14340" r="12857" b="6550"/>
          <a:stretch/>
        </p:blipFill>
        <p:spPr>
          <a:xfrm>
            <a:off x="2517407" y="1945322"/>
            <a:ext cx="7171040" cy="4237777"/>
          </a:xfrm>
          <a:prstGeom prst="rect">
            <a:avLst/>
          </a:prstGeom>
        </p:spPr>
      </p:pic>
    </p:spTree>
    <p:extLst>
      <p:ext uri="{BB962C8B-B14F-4D97-AF65-F5344CB8AC3E}">
        <p14:creationId xmlns:p14="http://schemas.microsoft.com/office/powerpoint/2010/main" val="23065303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r>
              <a:rPr lang="en-US" dirty="0" err="1" smtClean="0">
                <a:latin typeface="Century Gothic" panose="020B0502020202020204" pitchFamily="34" charset="0"/>
              </a:rPr>
              <a:t>RStudio</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lvl="1" indent="0">
              <a:spcAft>
                <a:spcPts val="1200"/>
              </a:spcAft>
              <a:buNone/>
            </a:pPr>
            <a:r>
              <a:rPr lang="en-US" sz="2800" dirty="0" smtClean="0">
                <a:latin typeface="Arial" panose="020B0604020202020204" pitchFamily="34" charset="0"/>
                <a:cs typeface="Arial" panose="020B0604020202020204" pitchFamily="34" charset="0"/>
              </a:rPr>
              <a:t>In the pre-course assignment, we had you:</a:t>
            </a:r>
          </a:p>
          <a:p>
            <a:pPr marL="576263" lvl="1" indent="-288925">
              <a:spcAft>
                <a:spcPts val="1200"/>
              </a:spcAft>
            </a:pPr>
            <a:r>
              <a:rPr lang="en-US" sz="2800" dirty="0" smtClean="0">
                <a:latin typeface="Arial" panose="020B0604020202020204" pitchFamily="34" charset="0"/>
                <a:cs typeface="Arial" panose="020B0604020202020204" pitchFamily="34" charset="0"/>
              </a:rPr>
              <a:t>Set your working directory and verify </a:t>
            </a:r>
            <a:r>
              <a:rPr lang="en-US" sz="2800" dirty="0" err="1" smtClean="0">
                <a:latin typeface="Arial" panose="020B0604020202020204" pitchFamily="34" charset="0"/>
                <a:cs typeface="Arial" panose="020B0604020202020204" pitchFamily="34" charset="0"/>
              </a:rPr>
              <a:t>RStudio</a:t>
            </a:r>
            <a:r>
              <a:rPr lang="en-US" sz="2800" dirty="0" smtClean="0">
                <a:latin typeface="Arial" panose="020B0604020202020204" pitchFamily="34" charset="0"/>
                <a:cs typeface="Arial" panose="020B0604020202020204" pitchFamily="34" charset="0"/>
              </a:rPr>
              <a:t> version</a:t>
            </a:r>
          </a:p>
          <a:p>
            <a:pPr marL="576263" lvl="1" indent="-288925">
              <a:spcAft>
                <a:spcPts val="1200"/>
              </a:spcAft>
            </a:pPr>
            <a:r>
              <a:rPr lang="en-US" sz="2800" dirty="0" smtClean="0">
                <a:latin typeface="Arial" panose="020B0604020202020204" pitchFamily="34" charset="0"/>
                <a:cs typeface="Arial" panose="020B0604020202020204" pitchFamily="34" charset="0"/>
              </a:rPr>
              <a:t>Install packages</a:t>
            </a:r>
          </a:p>
          <a:p>
            <a:pPr marL="576263" lvl="1" indent="-288925">
              <a:spcAft>
                <a:spcPts val="1200"/>
              </a:spcAft>
            </a:pPr>
            <a:r>
              <a:rPr lang="en-US" sz="2800" dirty="0" smtClean="0">
                <a:latin typeface="Arial" panose="020B0604020202020204" pitchFamily="34" charset="0"/>
                <a:cs typeface="Arial" panose="020B0604020202020204" pitchFamily="34" charset="0"/>
              </a:rPr>
              <a:t>Establish an open database connection (ODBC) </a:t>
            </a:r>
            <a:r>
              <a:rPr lang="en-US" sz="2800" dirty="0">
                <a:latin typeface="Arial" panose="020B0604020202020204" pitchFamily="34" charset="0"/>
                <a:cs typeface="Arial" panose="020B0604020202020204" pitchFamily="34" charset="0"/>
              </a:rPr>
              <a:t>to </a:t>
            </a:r>
            <a:r>
              <a:rPr lang="en-US" sz="2800" dirty="0" smtClean="0">
                <a:latin typeface="Arial" panose="020B0604020202020204" pitchFamily="34" charset="0"/>
                <a:cs typeface="Arial" panose="020B0604020202020204" pitchFamily="34" charset="0"/>
              </a:rPr>
              <a:t>NASIS</a:t>
            </a:r>
          </a:p>
          <a:p>
            <a:endParaRPr lang="en-US" dirty="0"/>
          </a:p>
        </p:txBody>
      </p:sp>
    </p:spTree>
    <p:extLst>
      <p:ext uri="{BB962C8B-B14F-4D97-AF65-F5344CB8AC3E}">
        <p14:creationId xmlns:p14="http://schemas.microsoft.com/office/powerpoint/2010/main" val="14023972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79" t="7803" r="10229" b="21065"/>
          <a:stretch/>
        </p:blipFill>
        <p:spPr bwMode="auto">
          <a:xfrm>
            <a:off x="3003478" y="1289551"/>
            <a:ext cx="6185043" cy="508570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1490133" y="1289551"/>
            <a:ext cx="1746311"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Console: </a:t>
            </a:r>
          </a:p>
          <a:p>
            <a:r>
              <a:rPr lang="en-US" dirty="0">
                <a:latin typeface="Arial" panose="020B0604020202020204" pitchFamily="34" charset="0"/>
                <a:cs typeface="Arial" panose="020B0604020202020204" pitchFamily="34" charset="0"/>
              </a:rPr>
              <a:t>R code is typed here when it is ready to be executed.</a:t>
            </a:r>
          </a:p>
        </p:txBody>
      </p:sp>
      <p:sp>
        <p:nvSpPr>
          <p:cNvPr id="6" name="TextBox 16"/>
          <p:cNvSpPr txBox="1"/>
          <p:nvPr/>
        </p:nvSpPr>
        <p:spPr>
          <a:xfrm>
            <a:off x="1498201" y="3235939"/>
            <a:ext cx="1505277"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Editor: </a:t>
            </a:r>
          </a:p>
          <a:p>
            <a:r>
              <a:rPr lang="en-US" dirty="0">
                <a:latin typeface="Arial" panose="020B0604020202020204" pitchFamily="34" charset="0"/>
                <a:cs typeface="Arial" panose="020B0604020202020204" pitchFamily="34" charset="0"/>
              </a:rPr>
              <a:t>R code is typed here when it is in the process of being edited (you can also use notepad, notepad ++, etc.).</a:t>
            </a:r>
          </a:p>
        </p:txBody>
      </p:sp>
      <p:sp>
        <p:nvSpPr>
          <p:cNvPr id="7" name="TextBox 27"/>
          <p:cNvSpPr txBox="1"/>
          <p:nvPr/>
        </p:nvSpPr>
        <p:spPr>
          <a:xfrm>
            <a:off x="9311155" y="1175251"/>
            <a:ext cx="1577104"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Graphics: </a:t>
            </a:r>
          </a:p>
          <a:p>
            <a:r>
              <a:rPr lang="en-US" dirty="0">
                <a:latin typeface="Arial" panose="020B0604020202020204" pitchFamily="34" charset="0"/>
                <a:cs typeface="Arial" panose="020B0604020202020204" pitchFamily="34" charset="0"/>
              </a:rPr>
              <a:t>Graphics are displayed in this window after plot() or another graphics function is executed in R Console. </a:t>
            </a:r>
          </a:p>
        </p:txBody>
      </p:sp>
      <p:sp>
        <p:nvSpPr>
          <p:cNvPr id="3" name="Title 2"/>
          <p:cNvSpPr>
            <a:spLocks noGrp="1"/>
          </p:cNvSpPr>
          <p:nvPr>
            <p:ph type="title"/>
          </p:nvPr>
        </p:nvSpPr>
        <p:spPr>
          <a:xfrm>
            <a:off x="838200" y="87275"/>
            <a:ext cx="10515600" cy="1325563"/>
          </a:xfrm>
        </p:spPr>
        <p:txBody>
          <a:bodyPr/>
          <a:lstStyle/>
          <a:p>
            <a:r>
              <a:rPr lang="en-US" dirty="0" smtClean="0">
                <a:latin typeface="Century Gothic" panose="020B0502020202020204" pitchFamily="34" charset="0"/>
              </a:rPr>
              <a:t>Introduction to R</a:t>
            </a:r>
            <a:endParaRPr lang="en-US" dirty="0">
              <a:latin typeface="Century Gothic" panose="020B0502020202020204" pitchFamily="34" charset="0"/>
            </a:endParaRPr>
          </a:p>
        </p:txBody>
      </p:sp>
    </p:spTree>
    <p:extLst>
      <p:ext uri="{BB962C8B-B14F-4D97-AF65-F5344CB8AC3E}">
        <p14:creationId xmlns:p14="http://schemas.microsoft.com/office/powerpoint/2010/main" val="26235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5">
                                            <p:txEl>
                                              <p:pRg st="0" end="0"/>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5">
                                            <p:txEl>
                                              <p:pRg st="1" end="1"/>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endCondLst>
                                    <p:cond evt="onNext" delay="0">
                                      <p:tgtEl>
                                        <p:sldTgt/>
                                      </p:tgtEl>
                                    </p:cond>
                                  </p:endCondLst>
                                  <p:childTnLst>
                                    <p:set>
                                      <p:cBhvr override="childStyle">
                                        <p:cTn id="12" dur="indefinite"/>
                                        <p:tgtEl>
                                          <p:spTgt spid="6">
                                            <p:txEl>
                                              <p:pRg st="0" end="0"/>
                                            </p:txEl>
                                          </p:spTgt>
                                        </p:tgtEl>
                                        <p:attrNameLst>
                                          <p:attrName>style.fontWeight</p:attrName>
                                        </p:attrNameLst>
                                      </p:cBhvr>
                                      <p:to>
                                        <p:strVal val="bold"/>
                                      </p:to>
                                    </p:set>
                                  </p:childTnLst>
                                </p:cTn>
                              </p:par>
                              <p:par>
                                <p:cTn id="13" presetID="15" presetClass="emph" presetSubtype="0" nodeType="withEffect">
                                  <p:stCondLst>
                                    <p:cond delay="0"/>
                                  </p:stCondLst>
                                  <p:endCondLst>
                                    <p:cond evt="onNext" delay="0">
                                      <p:tgtEl>
                                        <p:sldTgt/>
                                      </p:tgtEl>
                                    </p:cond>
                                  </p:endCondLst>
                                  <p:childTnLst>
                                    <p:set>
                                      <p:cBhvr override="childStyle">
                                        <p:cTn id="14" dur="indefinite"/>
                                        <p:tgtEl>
                                          <p:spTgt spid="6">
                                            <p:txEl>
                                              <p:pRg st="1" end="1"/>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endCondLst>
                                    <p:cond evt="onNext" delay="0">
                                      <p:tgtEl>
                                        <p:sldTgt/>
                                      </p:tgtEl>
                                    </p:cond>
                                  </p:endCondLst>
                                  <p:childTnLst>
                                    <p:set>
                                      <p:cBhvr override="childStyle">
                                        <p:cTn id="18" dur="indefinite"/>
                                        <p:tgtEl>
                                          <p:spTgt spid="7">
                                            <p:txEl>
                                              <p:pRg st="0" end="0"/>
                                            </p:txEl>
                                          </p:spTgt>
                                        </p:tgtEl>
                                        <p:attrNameLst>
                                          <p:attrName>style.fontWeight</p:attrName>
                                        </p:attrNameLst>
                                      </p:cBhvr>
                                      <p:to>
                                        <p:strVal val="bold"/>
                                      </p:to>
                                    </p:set>
                                  </p:childTnLst>
                                </p:cTn>
                              </p:par>
                              <p:par>
                                <p:cTn id="19" presetID="15" presetClass="emph" presetSubtype="0" nodeType="withEffect">
                                  <p:stCondLst>
                                    <p:cond delay="0"/>
                                  </p:stCondLst>
                                  <p:endCondLst>
                                    <p:cond evt="onNext" delay="0">
                                      <p:tgtEl>
                                        <p:sldTgt/>
                                      </p:tgtEl>
                                    </p:cond>
                                  </p:endCondLst>
                                  <p:childTnLst>
                                    <p:set>
                                      <p:cBhvr override="childStyle">
                                        <p:cTn id="20" dur="indefinite"/>
                                        <p:tgtEl>
                                          <p:spTgt spid="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8" name="Picture 7"/>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3039762" y="1655805"/>
            <a:ext cx="3337592" cy="45808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98248" y="1655805"/>
            <a:ext cx="2721038" cy="15563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98248" y="3227645"/>
            <a:ext cx="2721038" cy="300903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68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3"/>
          <a:stretch>
            <a:fillRect/>
          </a:stretch>
        </p:blipFill>
        <p:spPr>
          <a:xfrm>
            <a:off x="2953110" y="1175252"/>
            <a:ext cx="6285414" cy="5168002"/>
          </a:xfrm>
          <a:prstGeom prst="rect">
            <a:avLst/>
          </a:prstGeom>
        </p:spPr>
      </p:pic>
    </p:spTree>
    <p:extLst>
      <p:ext uri="{BB962C8B-B14F-4D97-AF65-F5344CB8AC3E}">
        <p14:creationId xmlns:p14="http://schemas.microsoft.com/office/powerpoint/2010/main" val="42265684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3111" y="1175251"/>
            <a:ext cx="6285414"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3477699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6389077" y="3212123"/>
            <a:ext cx="2766646" cy="304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4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Welcome!</a:t>
            </a:r>
            <a:endParaRPr lang="en-US" dirty="0">
              <a:latin typeface="Century Gothic" panose="020B0502020202020204" pitchFamily="34" charset="0"/>
            </a:endParaRPr>
          </a:p>
        </p:txBody>
      </p:sp>
      <p:sp>
        <p:nvSpPr>
          <p:cNvPr id="3" name="Content Placeholder 2"/>
          <p:cNvSpPr>
            <a:spLocks noGrp="1"/>
          </p:cNvSpPr>
          <p:nvPr>
            <p:ph idx="1"/>
          </p:nvPr>
        </p:nvSpPr>
        <p:spPr/>
        <p:txBody>
          <a:bodyPr>
            <a:normAutofit fontScale="85000" lnSpcReduction="20000"/>
          </a:bodyPr>
          <a:lstStyle/>
          <a:p>
            <a:pPr>
              <a:spcAft>
                <a:spcPts val="1200"/>
              </a:spcAft>
            </a:pPr>
            <a:r>
              <a:rPr lang="en-US" dirty="0" smtClean="0">
                <a:latin typeface="Arial" panose="020B0604020202020204" pitchFamily="34" charset="0"/>
                <a:cs typeface="Arial" panose="020B0604020202020204" pitchFamily="34" charset="0"/>
              </a:rPr>
              <a:t>Introductions</a:t>
            </a:r>
          </a:p>
          <a:p>
            <a:pPr>
              <a:spcAft>
                <a:spcPts val="1200"/>
              </a:spcAft>
            </a:pPr>
            <a:r>
              <a:rPr lang="en-US" dirty="0" smtClean="0">
                <a:latin typeface="Arial" panose="020B0604020202020204" pitchFamily="34" charset="0"/>
                <a:cs typeface="Arial" panose="020B0604020202020204" pitchFamily="34" charset="0"/>
              </a:rPr>
              <a:t>Pre-course Questionnaire</a:t>
            </a:r>
          </a:p>
          <a:p>
            <a:pPr>
              <a:spcAft>
                <a:spcPts val="1200"/>
              </a:spcAft>
            </a:pPr>
            <a:r>
              <a:rPr lang="en-US" dirty="0">
                <a:latin typeface="Arial" panose="020B0604020202020204" pitchFamily="34" charset="0"/>
                <a:cs typeface="Arial" panose="020B0604020202020204" pitchFamily="34" charset="0"/>
              </a:rPr>
              <a:t>Course Objectives</a:t>
            </a:r>
          </a:p>
          <a:p>
            <a:pPr>
              <a:spcAft>
                <a:spcPts val="1200"/>
              </a:spcAft>
            </a:pPr>
            <a:r>
              <a:rPr lang="en-US" dirty="0" smtClean="0">
                <a:latin typeface="Arial" panose="020B0604020202020204" pitchFamily="34" charset="0"/>
                <a:cs typeface="Arial" panose="020B0604020202020204" pitchFamily="34" charset="0"/>
              </a:rPr>
              <a:t>Overview</a:t>
            </a:r>
          </a:p>
          <a:p>
            <a:pPr>
              <a:spcAft>
                <a:spcPts val="600"/>
              </a:spcAft>
            </a:pPr>
            <a:r>
              <a:rPr lang="en-US" dirty="0" smtClean="0">
                <a:latin typeface="Arial" panose="020B0604020202020204" pitchFamily="34" charset="0"/>
                <a:cs typeface="Arial" panose="020B0604020202020204" pitchFamily="34" charset="0"/>
              </a:rPr>
              <a:t>Pre-course assignment</a:t>
            </a:r>
          </a:p>
          <a:p>
            <a:pPr lvl="1">
              <a:spcBef>
                <a:spcPts val="900"/>
              </a:spcBef>
              <a:spcAft>
                <a:spcPts val="600"/>
              </a:spcAft>
            </a:pPr>
            <a:r>
              <a:rPr lang="en-US" sz="2600" dirty="0" smtClean="0">
                <a:latin typeface="Arial" panose="020B0604020202020204" pitchFamily="34" charset="0"/>
                <a:cs typeface="Arial" panose="020B0604020202020204" pitchFamily="34" charset="0"/>
              </a:rPr>
              <a:t>History of the NASIS database</a:t>
            </a:r>
          </a:p>
          <a:p>
            <a:pPr lvl="1">
              <a:spcBef>
                <a:spcPts val="900"/>
              </a:spcBef>
              <a:spcAft>
                <a:spcPts val="600"/>
              </a:spcAft>
            </a:pPr>
            <a:r>
              <a:rPr lang="en-US" sz="2600" dirty="0" smtClean="0">
                <a:latin typeface="Arial" panose="020B0604020202020204" pitchFamily="34" charset="0"/>
                <a:cs typeface="Arial" panose="020B0604020202020204" pitchFamily="34" charset="0"/>
              </a:rPr>
              <a:t>Introduction to R and R Studio</a:t>
            </a:r>
          </a:p>
          <a:p>
            <a:pPr lvl="1">
              <a:spcBef>
                <a:spcPts val="900"/>
              </a:spcBef>
              <a:spcAft>
                <a:spcPts val="600"/>
              </a:spcAft>
            </a:pPr>
            <a:r>
              <a:rPr lang="en-US" sz="2600" dirty="0" smtClean="0">
                <a:latin typeface="Arial" panose="020B0604020202020204" pitchFamily="34" charset="0"/>
                <a:cs typeface="Arial" panose="020B0604020202020204" pitchFamily="34" charset="0"/>
              </a:rPr>
              <a:t>Installing packages in R Studio</a:t>
            </a:r>
          </a:p>
          <a:p>
            <a:pPr lvl="1">
              <a:spcBef>
                <a:spcPts val="900"/>
              </a:spcBef>
              <a:spcAft>
                <a:spcPts val="600"/>
              </a:spcAft>
            </a:pPr>
            <a:r>
              <a:rPr lang="en-US" sz="2600" dirty="0" smtClean="0">
                <a:latin typeface="Arial" panose="020B0604020202020204" pitchFamily="34" charset="0"/>
                <a:cs typeface="Arial" panose="020B0604020202020204" pitchFamily="34" charset="0"/>
              </a:rPr>
              <a:t>Establishing an ODBC to NASIS</a:t>
            </a:r>
          </a:p>
          <a:p>
            <a:pPr lvl="1"/>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40995526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33005" r="1" b="4489"/>
          <a:stretch/>
        </p:blipFill>
        <p:spPr>
          <a:xfrm>
            <a:off x="2953112" y="1175251"/>
            <a:ext cx="6285413" cy="5168002"/>
          </a:xfrm>
          <a:prstGeom prst="rect">
            <a:avLst/>
          </a:prstGeom>
        </p:spPr>
      </p:pic>
    </p:spTree>
    <p:extLst>
      <p:ext uri="{BB962C8B-B14F-4D97-AF65-F5344CB8AC3E}">
        <p14:creationId xmlns:p14="http://schemas.microsoft.com/office/powerpoint/2010/main" val="7465795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57176" y="1175252"/>
            <a:ext cx="6281349"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9040671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6" name="Picture 5"/>
          <p:cNvPicPr>
            <a:picLocks noChangeAspect="1"/>
          </p:cNvPicPr>
          <p:nvPr/>
        </p:nvPicPr>
        <p:blipFill>
          <a:blip r:embed="rId3"/>
          <a:stretch>
            <a:fillRect/>
          </a:stretch>
        </p:blipFill>
        <p:spPr>
          <a:xfrm>
            <a:off x="2957176" y="1175252"/>
            <a:ext cx="6281349" cy="5168001"/>
          </a:xfrm>
          <a:prstGeom prst="rect">
            <a:avLst/>
          </a:prstGeom>
        </p:spPr>
      </p:pic>
    </p:spTree>
    <p:extLst>
      <p:ext uri="{BB962C8B-B14F-4D97-AF65-F5344CB8AC3E}">
        <p14:creationId xmlns:p14="http://schemas.microsoft.com/office/powerpoint/2010/main" val="8641425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7175" y="1175251"/>
            <a:ext cx="6281348"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a:blip r:embed="rId4"/>
          <a:stretch>
            <a:fillRect/>
          </a:stretch>
        </p:blipFill>
        <p:spPr>
          <a:xfrm>
            <a:off x="2957175" y="1175252"/>
            <a:ext cx="6281348" cy="5168001"/>
          </a:xfrm>
          <a:prstGeom prst="rect">
            <a:avLst/>
          </a:prstGeom>
        </p:spPr>
      </p:pic>
    </p:spTree>
    <p:extLst>
      <p:ext uri="{BB962C8B-B14F-4D97-AF65-F5344CB8AC3E}">
        <p14:creationId xmlns:p14="http://schemas.microsoft.com/office/powerpoint/2010/main" val="13163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Objects</a:t>
            </a:r>
            <a:endParaRPr lang="en-US" dirty="0">
              <a:latin typeface="Century Gothic" panose="020B0502020202020204" pitchFamily="34" charset="0"/>
            </a:endParaRPr>
          </a:p>
        </p:txBody>
      </p:sp>
      <p:pic>
        <p:nvPicPr>
          <p:cNvPr id="7" name="Picture 6"/>
          <p:cNvPicPr>
            <a:picLocks noChangeAspect="1"/>
          </p:cNvPicPr>
          <p:nvPr/>
        </p:nvPicPr>
        <p:blipFill>
          <a:blip r:embed="rId4"/>
          <a:stretch>
            <a:fillRect/>
          </a:stretch>
        </p:blipFill>
        <p:spPr>
          <a:xfrm>
            <a:off x="2957175" y="1175251"/>
            <a:ext cx="6281348" cy="5168001"/>
          </a:xfrm>
          <a:prstGeom prst="rect">
            <a:avLst/>
          </a:prstGeom>
        </p:spPr>
      </p:pic>
      <p:sp>
        <p:nvSpPr>
          <p:cNvPr id="3" name="TextBox 2"/>
          <p:cNvSpPr txBox="1"/>
          <p:nvPr/>
        </p:nvSpPr>
        <p:spPr>
          <a:xfrm>
            <a:off x="3842952" y="2553630"/>
            <a:ext cx="2014151" cy="646331"/>
          </a:xfrm>
          <a:prstGeom prst="rect">
            <a:avLst/>
          </a:prstGeom>
          <a:noFill/>
        </p:spPr>
        <p:txBody>
          <a:bodyPr wrap="square" rtlCol="0">
            <a:spAutoFit/>
          </a:bodyPr>
          <a:lstStyle/>
          <a:p>
            <a:r>
              <a:rPr lang="en-US" dirty="0" smtClean="0"/>
              <a:t>object &lt;- function</a:t>
            </a:r>
          </a:p>
          <a:p>
            <a:r>
              <a:rPr lang="en-US" dirty="0" smtClean="0"/>
              <a:t>object = function</a:t>
            </a:r>
            <a:endParaRPr lang="en-US" dirty="0"/>
          </a:p>
        </p:txBody>
      </p:sp>
    </p:spTree>
    <p:extLst>
      <p:ext uri="{BB962C8B-B14F-4D97-AF65-F5344CB8AC3E}">
        <p14:creationId xmlns:p14="http://schemas.microsoft.com/office/powerpoint/2010/main" val="22364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4"/>
          <a:stretch>
            <a:fillRect/>
          </a:stretch>
        </p:blipFill>
        <p:spPr>
          <a:xfrm>
            <a:off x="2957175" y="1175249"/>
            <a:ext cx="6281348" cy="5168002"/>
          </a:xfrm>
          <a:prstGeom prst="rect">
            <a:avLst/>
          </a:prstGeom>
          <a:ln>
            <a:noFill/>
          </a:ln>
        </p:spPr>
      </p:pic>
    </p:spTree>
    <p:extLst>
      <p:ext uri="{BB962C8B-B14F-4D97-AF65-F5344CB8AC3E}">
        <p14:creationId xmlns:p14="http://schemas.microsoft.com/office/powerpoint/2010/main" val="23025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957175" y="1175250"/>
            <a:ext cx="6281348" cy="5168002"/>
          </a:xfrm>
          <a:prstGeom prst="rect">
            <a:avLst/>
          </a:prstGeom>
        </p:spPr>
      </p:pic>
      <p:pic>
        <p:nvPicPr>
          <p:cNvPr id="6" name="Picture 5"/>
          <p:cNvPicPr>
            <a:picLocks noChangeAspect="1"/>
          </p:cNvPicPr>
          <p:nvPr/>
        </p:nvPicPr>
        <p:blipFill>
          <a:blip r:embed="rId4"/>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5"/>
          <a:stretch>
            <a:fillRect/>
          </a:stretch>
        </p:blipFill>
        <p:spPr>
          <a:xfrm>
            <a:off x="2955326" y="1175249"/>
            <a:ext cx="6281348" cy="5168002"/>
          </a:xfrm>
          <a:prstGeom prst="rect">
            <a:avLst/>
          </a:prstGeom>
        </p:spPr>
      </p:pic>
    </p:spTree>
    <p:extLst>
      <p:ext uri="{BB962C8B-B14F-4D97-AF65-F5344CB8AC3E}">
        <p14:creationId xmlns:p14="http://schemas.microsoft.com/office/powerpoint/2010/main" val="66324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824" y="0"/>
            <a:ext cx="8528050" cy="1325563"/>
          </a:xfrm>
        </p:spPr>
        <p:txBody>
          <a:bodyPr>
            <a:normAutofit/>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Installing Packages</a:t>
            </a:r>
            <a:endParaRPr lang="en-US" dirty="0">
              <a:latin typeface="Century Gothic" panose="020B0502020202020204" pitchFamily="34" charset="0"/>
            </a:endParaRPr>
          </a:p>
        </p:txBody>
      </p:sp>
      <p:grpSp>
        <p:nvGrpSpPr>
          <p:cNvPr id="7" name="Group 6"/>
          <p:cNvGrpSpPr/>
          <p:nvPr/>
        </p:nvGrpSpPr>
        <p:grpSpPr>
          <a:xfrm>
            <a:off x="2957175" y="1175249"/>
            <a:ext cx="6281348" cy="5168002"/>
            <a:chOff x="1293838" y="881424"/>
            <a:chExt cx="6281348" cy="5168002"/>
          </a:xfrm>
        </p:grpSpPr>
        <p:pic>
          <p:nvPicPr>
            <p:cNvPr id="8" name="Picture 7"/>
            <p:cNvPicPr>
              <a:picLocks noChangeAspect="1"/>
            </p:cNvPicPr>
            <p:nvPr/>
          </p:nvPicPr>
          <p:blipFill>
            <a:blip r:embed="rId3"/>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pic>
        <p:nvPicPr>
          <p:cNvPr id="5" name="Picture 4"/>
          <p:cNvPicPr>
            <a:picLocks noChangeAspect="1"/>
          </p:cNvPicPr>
          <p:nvPr/>
        </p:nvPicPr>
        <p:blipFill>
          <a:blip r:embed="rId4"/>
          <a:stretch>
            <a:fillRect/>
          </a:stretch>
        </p:blipFill>
        <p:spPr>
          <a:xfrm>
            <a:off x="2957175" y="1175249"/>
            <a:ext cx="6281348" cy="5168002"/>
          </a:xfrm>
          <a:prstGeom prst="rect">
            <a:avLst/>
          </a:prstGeom>
        </p:spPr>
      </p:pic>
    </p:spTree>
    <p:extLst>
      <p:ext uri="{BB962C8B-B14F-4D97-AF65-F5344CB8AC3E}">
        <p14:creationId xmlns:p14="http://schemas.microsoft.com/office/powerpoint/2010/main" val="28886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065418" y="5109666"/>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grpSp>
        <p:nvGrpSpPr>
          <p:cNvPr id="6" name="Group 5"/>
          <p:cNvGrpSpPr/>
          <p:nvPr/>
        </p:nvGrpSpPr>
        <p:grpSpPr>
          <a:xfrm>
            <a:off x="2955326"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a:srcRect l="32047" t="35352" r="31900" b="31599"/>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a:srcRect t="99115"/>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a:srcRect l="1627" t="66136" r="47422" b="2532"/>
          <a:stretch/>
        </p:blipFill>
        <p:spPr>
          <a:xfrm>
            <a:off x="3057525" y="4593138"/>
            <a:ext cx="3200400" cy="1619250"/>
          </a:xfrm>
          <a:prstGeom prst="rect">
            <a:avLst/>
          </a:prstGeom>
        </p:spPr>
      </p:pic>
      <p:sp>
        <p:nvSpPr>
          <p:cNvPr id="16"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49093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3823845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Introductions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spcAft>
                <a:spcPts val="1200"/>
              </a:spcAft>
              <a:buNone/>
            </a:pPr>
            <a:r>
              <a:rPr lang="en-US" dirty="0" smtClean="0">
                <a:latin typeface="Arial" panose="020B0604020202020204" pitchFamily="34" charset="0"/>
                <a:cs typeface="Arial" panose="020B0604020202020204" pitchFamily="34" charset="0"/>
              </a:rPr>
              <a:t>Name</a:t>
            </a:r>
          </a:p>
          <a:p>
            <a:pPr marL="0" indent="0">
              <a:spcAft>
                <a:spcPts val="1200"/>
              </a:spcAft>
              <a:buNone/>
            </a:pPr>
            <a:r>
              <a:rPr lang="en-US" dirty="0" smtClean="0">
                <a:latin typeface="Arial" panose="020B0604020202020204" pitchFamily="34" charset="0"/>
                <a:cs typeface="Arial" panose="020B0604020202020204" pitchFamily="34" charset="0"/>
              </a:rPr>
              <a:t>Job Title</a:t>
            </a:r>
          </a:p>
          <a:p>
            <a:pPr marL="0" indent="0">
              <a:spcAft>
                <a:spcPts val="1200"/>
              </a:spcAft>
              <a:buNone/>
            </a:pPr>
            <a:r>
              <a:rPr lang="en-US" dirty="0" smtClean="0">
                <a:latin typeface="Arial" panose="020B0604020202020204" pitchFamily="34" charset="0"/>
                <a:cs typeface="Arial" panose="020B0604020202020204" pitchFamily="34" charset="0"/>
              </a:rPr>
              <a:t>Location</a:t>
            </a:r>
          </a:p>
          <a:p>
            <a:pPr marL="0" indent="0">
              <a:spcAft>
                <a:spcPts val="1200"/>
              </a:spcAft>
              <a:buNone/>
            </a:pPr>
            <a:r>
              <a:rPr lang="en-US" dirty="0" smtClean="0">
                <a:latin typeface="Arial" panose="020B0604020202020204" pitchFamily="34" charset="0"/>
                <a:cs typeface="Arial" panose="020B0604020202020204" pitchFamily="34" charset="0"/>
              </a:rPr>
              <a:t>Something Interesting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bout Yourself</a:t>
            </a:r>
          </a:p>
        </p:txBody>
      </p:sp>
    </p:spTree>
    <p:extLst>
      <p:ext uri="{BB962C8B-B14F-4D97-AF65-F5344CB8AC3E}">
        <p14:creationId xmlns:p14="http://schemas.microsoft.com/office/powerpoint/2010/main" val="35613855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pic>
        <p:nvPicPr>
          <p:cNvPr id="2" name="Picture 1"/>
          <p:cNvPicPr>
            <a:picLocks noChangeAspect="1"/>
          </p:cNvPicPr>
          <p:nvPr/>
        </p:nvPicPr>
        <p:blipFill rotWithShape="1">
          <a:blip r:embed="rId5"/>
          <a:srcRect l="21699" t="2745" r="64920" b="72293"/>
          <a:stretch/>
        </p:blipFill>
        <p:spPr>
          <a:xfrm>
            <a:off x="5048518" y="1375850"/>
            <a:ext cx="1184559" cy="1326525"/>
          </a:xfrm>
          <a:prstGeom prst="rect">
            <a:avLst/>
          </a:prstGeom>
        </p:spPr>
      </p:pic>
    </p:spTree>
    <p:extLst>
      <p:ext uri="{BB962C8B-B14F-4D97-AF65-F5344CB8AC3E}">
        <p14:creationId xmlns:p14="http://schemas.microsoft.com/office/powerpoint/2010/main" val="23670870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Open Database Connection (ODBC)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825624"/>
            <a:ext cx="10147126" cy="4625280"/>
          </a:xfrm>
        </p:spPr>
        <p:txBody>
          <a:bodyPr>
            <a:normAutofit/>
          </a:bodyPr>
          <a:lstStyle/>
          <a:p>
            <a:pPr>
              <a:spcBef>
                <a:spcPts val="1200"/>
              </a:spcBef>
              <a:spcAft>
                <a:spcPts val="1200"/>
              </a:spcAft>
            </a:pPr>
            <a:r>
              <a:rPr lang="en-US" sz="2500" dirty="0" smtClean="0">
                <a:latin typeface="Arial" panose="020B0604020202020204" pitchFamily="34" charset="0"/>
                <a:cs typeface="Arial" panose="020B0604020202020204" pitchFamily="34" charset="0"/>
              </a:rPr>
              <a:t>Links a local NASIS database to R so that </a:t>
            </a:r>
            <a:r>
              <a:rPr lang="en-US" sz="2500" dirty="0" err="1" smtClean="0">
                <a:latin typeface="Arial" panose="020B0604020202020204" pitchFamily="34" charset="0"/>
                <a:cs typeface="Arial" panose="020B0604020202020204" pitchFamily="34" charset="0"/>
              </a:rPr>
              <a:t>pedon</a:t>
            </a:r>
            <a:r>
              <a:rPr lang="en-US" sz="2500" dirty="0" smtClean="0">
                <a:latin typeface="Arial" panose="020B0604020202020204" pitchFamily="34" charset="0"/>
                <a:cs typeface="Arial" panose="020B0604020202020204" pitchFamily="34" charset="0"/>
              </a:rPr>
              <a:t> and DMU records can be queried with the </a:t>
            </a:r>
            <a:r>
              <a:rPr lang="en-US" sz="2500" dirty="0" err="1" smtClean="0">
                <a:latin typeface="Arial" panose="020B0604020202020204" pitchFamily="34" charset="0"/>
                <a:cs typeface="Arial" panose="020B0604020202020204" pitchFamily="34" charset="0"/>
              </a:rPr>
              <a:t>soilDB</a:t>
            </a:r>
            <a:r>
              <a:rPr lang="en-US" sz="2500" dirty="0" smtClean="0">
                <a:latin typeface="Arial" panose="020B0604020202020204" pitchFamily="34" charset="0"/>
                <a:cs typeface="Arial" panose="020B0604020202020204" pitchFamily="34" charset="0"/>
              </a:rPr>
              <a:t> package in </a:t>
            </a:r>
            <a:r>
              <a:rPr lang="en-US" sz="2500" dirty="0" err="1" smtClean="0">
                <a:latin typeface="Arial" panose="020B0604020202020204" pitchFamily="34" charset="0"/>
                <a:cs typeface="Arial" panose="020B0604020202020204" pitchFamily="34" charset="0"/>
              </a:rPr>
              <a:t>RStudio</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a:p>
            <a:pPr>
              <a:spcAft>
                <a:spcPts val="1200"/>
              </a:spcAft>
            </a:pPr>
            <a:r>
              <a:rPr lang="en-US" sz="2500" dirty="0" smtClean="0">
                <a:latin typeface="Arial" panose="020B0604020202020204" pitchFamily="34" charset="0"/>
                <a:cs typeface="Arial" panose="020B0604020202020204" pitchFamily="34" charset="0"/>
              </a:rPr>
              <a:t>Only needs to be done once on your machine. </a:t>
            </a:r>
          </a:p>
          <a:p>
            <a:pPr>
              <a:spcAft>
                <a:spcPts val="1200"/>
              </a:spcAft>
            </a:pPr>
            <a:r>
              <a:rPr lang="en-US" sz="2500" dirty="0" smtClean="0">
                <a:latin typeface="Arial" panose="020B0604020202020204" pitchFamily="34" charset="0"/>
                <a:cs typeface="Arial" panose="020B0604020202020204" pitchFamily="34" charset="0"/>
              </a:rPr>
              <a:t>Suggested NASIS queries to run:</a:t>
            </a:r>
          </a:p>
          <a:p>
            <a:pPr lvl="1"/>
            <a:r>
              <a:rPr lang="en-US" sz="2000" i="1" dirty="0">
                <a:latin typeface="Arial" panose="020B0604020202020204" pitchFamily="34" charset="0"/>
                <a:cs typeface="Arial" panose="020B0604020202020204" pitchFamily="34" charset="0"/>
              </a:rPr>
              <a:t>Pangaea query POINT - Pedon/Site/Transect by Current Taxon Name. </a:t>
            </a:r>
            <a:r>
              <a:rPr lang="en-US" sz="2000" i="1"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Taxon Name, for example, Gauley.</a:t>
            </a:r>
          </a:p>
          <a:p>
            <a:pPr lvl="1"/>
            <a:r>
              <a:rPr lang="en-US" sz="2000" i="1" dirty="0">
                <a:latin typeface="Arial" panose="020B0604020202020204" pitchFamily="34" charset="0"/>
                <a:cs typeface="Arial" panose="020B0604020202020204" pitchFamily="34" charset="0"/>
              </a:rPr>
              <a:t>Pangea query POINT - Pedon/Site by Correlated Name. </a:t>
            </a:r>
            <a:endParaRPr lang="en-US" sz="2000" dirty="0">
              <a:latin typeface="Arial" panose="020B0604020202020204" pitchFamily="34" charset="0"/>
              <a:cs typeface="Arial" panose="020B0604020202020204" pitchFamily="34" charset="0"/>
            </a:endParaRPr>
          </a:p>
          <a:p>
            <a:pPr lvl="1"/>
            <a:r>
              <a:rPr lang="en-US" sz="2000" i="1" dirty="0">
                <a:latin typeface="Arial" panose="020B0604020202020204" pitchFamily="34" charset="0"/>
                <a:cs typeface="Arial" panose="020B0604020202020204" pitchFamily="34" charset="0"/>
              </a:rPr>
              <a:t>Pangea query POINT - Pedon/Site/Transects by User Pedon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95IL151005E, 94IL153001, 95IL153001, 92IL163017.</a:t>
            </a:r>
          </a:p>
          <a:p>
            <a:pPr lvl="1"/>
            <a:r>
              <a:rPr lang="en-US" sz="2000" i="1" dirty="0">
                <a:latin typeface="Arial" panose="020B0604020202020204" pitchFamily="34" charset="0"/>
                <a:cs typeface="Arial" panose="020B0604020202020204" pitchFamily="34" charset="0"/>
              </a:rPr>
              <a:t>Pangea query POINT - Pedon/Site/Transects by Pedon Rec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44249, 175077, 101806, 44411.</a:t>
            </a:r>
          </a:p>
          <a:p>
            <a:pPr lvl="1"/>
            <a:r>
              <a:rPr lang="en-US" sz="2000" i="1" dirty="0">
                <a:latin typeface="Arial" panose="020B0604020202020204" pitchFamily="34" charset="0"/>
                <a:cs typeface="Arial" panose="020B0604020202020204" pitchFamily="34" charset="0"/>
              </a:rPr>
              <a:t>Pangea query POINT - </a:t>
            </a:r>
            <a:r>
              <a:rPr lang="en-US" sz="2000" i="1" dirty="0" err="1">
                <a:latin typeface="Arial" panose="020B0604020202020204" pitchFamily="34" charset="0"/>
                <a:cs typeface="Arial" panose="020B0604020202020204" pitchFamily="34" charset="0"/>
              </a:rPr>
              <a:t>PedonHorizon</a:t>
            </a:r>
            <a:r>
              <a:rPr lang="en-US" sz="2000" i="1" dirty="0">
                <a:latin typeface="Arial" panose="020B0604020202020204" pitchFamily="34" charset="0"/>
                <a:cs typeface="Arial" panose="020B0604020202020204" pitchFamily="34" charset="0"/>
              </a:rPr>
              <a:t>/Site/Transect by </a:t>
            </a:r>
            <a:r>
              <a:rPr lang="en-US" sz="2000" i="1" dirty="0" err="1">
                <a:latin typeface="Arial" panose="020B0604020202020204" pitchFamily="34" charset="0"/>
                <a:cs typeface="Arial" panose="020B0604020202020204" pitchFamily="34" charset="0"/>
              </a:rPr>
              <a:t>HorizonRecID</a:t>
            </a:r>
            <a:r>
              <a:rPr lang="en-US" sz="2000" i="1" dirty="0">
                <a:latin typeface="Arial" panose="020B0604020202020204" pitchFamily="34" charset="0"/>
                <a:cs typeface="Arial" panose="020B0604020202020204" pitchFamily="34" charset="0"/>
              </a:rPr>
              <a:t> (2100 Max). </a:t>
            </a:r>
            <a:r>
              <a:rPr lang="en-US" sz="1100" dirty="0">
                <a:latin typeface="Arial" panose="020B0604020202020204" pitchFamily="34" charset="0"/>
                <a:cs typeface="Arial" panose="020B0604020202020204" pitchFamily="34" charset="0"/>
              </a:rPr>
              <a:t>This accepts a comma delimited list, for example, 210618, 210619, 853291, 208951.</a:t>
            </a:r>
          </a:p>
          <a:p>
            <a:pPr lvl="1"/>
            <a:endParaRPr lang="en-US" dirty="0"/>
          </a:p>
        </p:txBody>
      </p:sp>
    </p:spTree>
    <p:extLst>
      <p:ext uri="{BB962C8B-B14F-4D97-AF65-F5344CB8AC3E}">
        <p14:creationId xmlns:p14="http://schemas.microsoft.com/office/powerpoint/2010/main" val="35857586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EXERCISE – Sand Example</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buNone/>
            </a:pPr>
            <a:r>
              <a:rPr lang="en-US" dirty="0" smtClean="0"/>
              <a:t>.RMD file: 1.3 </a:t>
            </a:r>
            <a:r>
              <a:rPr lang="en-US" dirty="0"/>
              <a:t>Data Management in R</a:t>
            </a:r>
          </a:p>
          <a:p>
            <a:pPr marL="0" indent="0">
              <a:buNone/>
            </a:pPr>
            <a:endParaRPr lang="en-US" dirty="0"/>
          </a:p>
        </p:txBody>
      </p:sp>
    </p:spTree>
    <p:extLst>
      <p:ext uri="{BB962C8B-B14F-4D97-AF65-F5344CB8AC3E}">
        <p14:creationId xmlns:p14="http://schemas.microsoft.com/office/powerpoint/2010/main" val="36353598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Questionnaire</a:t>
            </a:r>
            <a:endParaRPr lang="en-US" dirty="0"/>
          </a:p>
        </p:txBody>
      </p:sp>
      <p:sp>
        <p:nvSpPr>
          <p:cNvPr id="3" name="Content Placeholder 2"/>
          <p:cNvSpPr>
            <a:spLocks noGrp="1"/>
          </p:cNvSpPr>
          <p:nvPr>
            <p:ph idx="1"/>
          </p:nvPr>
        </p:nvSpPr>
        <p:spPr>
          <a:xfrm>
            <a:off x="845127" y="1828800"/>
            <a:ext cx="10515600" cy="4736123"/>
          </a:xfrm>
        </p:spPr>
        <p:txBody>
          <a:bodyPr>
            <a:normAutofit lnSpcReduction="10000"/>
          </a:bodyPr>
          <a:lstStyle/>
          <a:p>
            <a:r>
              <a:rPr lang="en-US" dirty="0" smtClean="0">
                <a:latin typeface="Arial" panose="020B0604020202020204" pitchFamily="34" charset="0"/>
                <a:cs typeface="Arial" panose="020B0604020202020204" pitchFamily="34" charset="0"/>
              </a:rPr>
              <a:t>MLRA and RO Staff</a:t>
            </a:r>
          </a:p>
          <a:p>
            <a:r>
              <a:rPr lang="en-US" dirty="0" smtClean="0">
                <a:latin typeface="Arial" panose="020B0604020202020204" pitchFamily="34" charset="0"/>
                <a:cs typeface="Arial" panose="020B0604020202020204" pitchFamily="34" charset="0"/>
              </a:rPr>
              <a:t>Years of Service with NRCS </a:t>
            </a:r>
          </a:p>
          <a:p>
            <a:pPr lvl="1"/>
            <a:r>
              <a:rPr lang="en-US" dirty="0" smtClean="0">
                <a:latin typeface="Arial" panose="020B0604020202020204" pitchFamily="34" charset="0"/>
                <a:cs typeface="Arial" panose="020B0604020202020204" pitchFamily="34" charset="0"/>
              </a:rPr>
              <a:t>Minimum – 8 months</a:t>
            </a:r>
          </a:p>
          <a:p>
            <a:pPr lvl="1"/>
            <a:r>
              <a:rPr lang="en-US" dirty="0" smtClean="0">
                <a:latin typeface="Arial" panose="020B0604020202020204" pitchFamily="34" charset="0"/>
                <a:cs typeface="Arial" panose="020B0604020202020204" pitchFamily="34" charset="0"/>
              </a:rPr>
              <a:t>Mean – 17.4 years</a:t>
            </a:r>
          </a:p>
          <a:p>
            <a:pPr lvl="1"/>
            <a:r>
              <a:rPr lang="en-US" dirty="0" smtClean="0">
                <a:latin typeface="Arial" panose="020B0604020202020204" pitchFamily="34" charset="0"/>
                <a:cs typeface="Arial" panose="020B0604020202020204" pitchFamily="34" charset="0"/>
              </a:rPr>
              <a:t>Maximum – 36 years</a:t>
            </a:r>
          </a:p>
          <a:p>
            <a:r>
              <a:rPr lang="en-US" dirty="0" smtClean="0">
                <a:latin typeface="Arial" panose="020B0604020202020204" pitchFamily="34" charset="0"/>
                <a:cs typeface="Arial" panose="020B0604020202020204" pitchFamily="34" charset="0"/>
              </a:rPr>
              <a:t>Current Workload</a:t>
            </a:r>
          </a:p>
          <a:p>
            <a:pPr lvl="1"/>
            <a:r>
              <a:rPr lang="en-US" dirty="0" smtClean="0">
                <a:latin typeface="Arial" panose="020B0604020202020204" pitchFamily="34" charset="0"/>
                <a:cs typeface="Arial" panose="020B0604020202020204" pitchFamily="34" charset="0"/>
              </a:rPr>
              <a:t>SDJR</a:t>
            </a:r>
          </a:p>
          <a:p>
            <a:pPr lvl="1"/>
            <a:r>
              <a:rPr lang="en-US" dirty="0" smtClean="0">
                <a:latin typeface="Arial" panose="020B0604020202020204" pitchFamily="34" charset="0"/>
                <a:cs typeface="Arial" panose="020B0604020202020204" pitchFamily="34" charset="0"/>
              </a:rPr>
              <a:t>PESD</a:t>
            </a:r>
          </a:p>
          <a:p>
            <a:pPr lvl="1"/>
            <a:r>
              <a:rPr lang="en-US" dirty="0" smtClean="0">
                <a:latin typeface="Arial" panose="020B0604020202020204" pitchFamily="34" charset="0"/>
                <a:cs typeface="Arial" panose="020B0604020202020204" pitchFamily="34" charset="0"/>
              </a:rPr>
              <a:t>ESD</a:t>
            </a:r>
          </a:p>
          <a:p>
            <a:pPr lvl="1"/>
            <a:r>
              <a:rPr lang="en-US" dirty="0" smtClean="0">
                <a:latin typeface="Arial" panose="020B0604020202020204" pitchFamily="34" charset="0"/>
                <a:cs typeface="Arial" panose="020B0604020202020204" pitchFamily="34" charset="0"/>
              </a:rPr>
              <a:t>SDQS (initial, update, SDJR)</a:t>
            </a:r>
          </a:p>
          <a:p>
            <a:pPr lvl="1"/>
            <a:r>
              <a:rPr lang="en-US" dirty="0" smtClean="0">
                <a:latin typeface="Arial" panose="020B0604020202020204" pitchFamily="34" charset="0"/>
                <a:cs typeface="Arial" panose="020B0604020202020204" pitchFamily="34" charset="0"/>
              </a:rPr>
              <a:t>Mapping (initial, update, extensive)</a:t>
            </a:r>
          </a:p>
          <a:p>
            <a:pPr lvl="1"/>
            <a:r>
              <a:rPr lang="en-US" dirty="0" smtClean="0">
                <a:latin typeface="Arial" panose="020B0604020202020204" pitchFamily="34" charset="0"/>
                <a:cs typeface="Arial" panose="020B0604020202020204" pitchFamily="34" charset="0"/>
              </a:rPr>
              <a:t>GIS</a:t>
            </a:r>
            <a:endParaRPr lang="en-US" dirty="0">
              <a:latin typeface="Arial" panose="020B0604020202020204" pitchFamily="34" charset="0"/>
              <a:cs typeface="Arial" panose="020B0604020202020204" pitchFamily="34" charset="0"/>
            </a:endParaRPr>
          </a:p>
          <a:p>
            <a:endParaRPr lang="en-US" dirty="0" smtClean="0"/>
          </a:p>
          <a:p>
            <a:endParaRPr lang="en-US" dirty="0"/>
          </a:p>
        </p:txBody>
      </p:sp>
    </p:spTree>
    <p:extLst>
      <p:ext uri="{BB962C8B-B14F-4D97-AF65-F5344CB8AC3E}">
        <p14:creationId xmlns:p14="http://schemas.microsoft.com/office/powerpoint/2010/main" val="206488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Questionnaire:</a:t>
            </a:r>
            <a:br>
              <a:rPr lang="en-US" dirty="0" smtClean="0"/>
            </a:br>
            <a:r>
              <a:rPr lang="en-US" dirty="0" smtClean="0"/>
              <a:t>Statistics/Statistical Techniques Used</a:t>
            </a:r>
            <a:endParaRPr lang="en-US" dirty="0"/>
          </a:p>
        </p:txBody>
      </p:sp>
      <p:sp>
        <p:nvSpPr>
          <p:cNvPr id="3" name="Content Placeholder 2"/>
          <p:cNvSpPr>
            <a:spLocks noGrp="1"/>
          </p:cNvSpPr>
          <p:nvPr>
            <p:ph idx="1"/>
          </p:nvPr>
        </p:nvSpPr>
        <p:spPr>
          <a:xfrm>
            <a:off x="845127" y="1828800"/>
            <a:ext cx="10515600" cy="4736123"/>
          </a:xfrm>
        </p:spPr>
        <p:txBody>
          <a:bodyPr>
            <a:normAutofit/>
          </a:bodyPr>
          <a:lstStyle/>
          <a:p>
            <a:pPr marL="228600" lvl="1">
              <a:spcBef>
                <a:spcPts val="1000"/>
              </a:spcBef>
            </a:pPr>
            <a:r>
              <a:rPr lang="en-US" sz="2800" dirty="0">
                <a:latin typeface="Arial" panose="020B0604020202020204" pitchFamily="34" charset="0"/>
                <a:cs typeface="Arial" panose="020B0604020202020204" pitchFamily="34" charset="0"/>
              </a:rPr>
              <a:t>Descriptive statistics (mean, median, mode, maximum, </a:t>
            </a:r>
            <a:r>
              <a:rPr lang="en-US" sz="2800" dirty="0" err="1">
                <a:latin typeface="Arial" panose="020B0604020202020204" pitchFamily="34" charset="0"/>
                <a:cs typeface="Arial" panose="020B0604020202020204" pitchFamily="34" charset="0"/>
              </a:rPr>
              <a:t>sd</a:t>
            </a:r>
            <a:r>
              <a:rPr lang="en-US" sz="2800" dirty="0">
                <a:latin typeface="Arial" panose="020B0604020202020204" pitchFamily="34" charset="0"/>
                <a:cs typeface="Arial" panose="020B0604020202020204" pitchFamily="34" charset="0"/>
              </a:rPr>
              <a:t>, etc</a:t>
            </a:r>
            <a:r>
              <a:rPr lang="en-US" sz="2800" dirty="0" smtClean="0">
                <a:latin typeface="Arial" panose="020B0604020202020204" pitchFamily="34" charset="0"/>
                <a:cs typeface="Arial" panose="020B0604020202020204" pitchFamily="34" charset="0"/>
              </a:rPr>
              <a:t>.)</a:t>
            </a:r>
          </a:p>
          <a:p>
            <a:pPr marL="685800" lvl="2">
              <a:spcBef>
                <a:spcPts val="1000"/>
              </a:spcBef>
            </a:pPr>
            <a:r>
              <a:rPr lang="en-US" sz="2600" dirty="0" smtClean="0">
                <a:latin typeface="Arial" panose="020B0604020202020204" pitchFamily="34" charset="0"/>
                <a:cs typeface="Arial" panose="020B0604020202020204" pitchFamily="34" charset="0"/>
              </a:rPr>
              <a:t>Excel</a:t>
            </a:r>
          </a:p>
          <a:p>
            <a:pPr marL="685800" lvl="2">
              <a:spcBef>
                <a:spcPts val="1000"/>
              </a:spcBef>
            </a:pPr>
            <a:r>
              <a:rPr lang="en-US" sz="2600" dirty="0" smtClean="0">
                <a:latin typeface="Arial" panose="020B0604020202020204" pitchFamily="34" charset="0"/>
                <a:cs typeface="Arial" panose="020B0604020202020204" pitchFamily="34" charset="0"/>
              </a:rPr>
              <a:t>Zonal Statistics in ArcMap</a:t>
            </a:r>
            <a:endParaRPr lang="en-US" sz="2600"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Histograms</a:t>
            </a:r>
          </a:p>
          <a:p>
            <a:pPr marL="228600" lvl="1">
              <a:spcBef>
                <a:spcPts val="1000"/>
              </a:spcBef>
            </a:pPr>
            <a:r>
              <a:rPr lang="en-US" sz="2800" dirty="0">
                <a:latin typeface="Arial" panose="020B0604020202020204" pitchFamily="34" charset="0"/>
                <a:cs typeface="Arial" panose="020B0604020202020204" pitchFamily="34" charset="0"/>
              </a:rPr>
              <a:t>Stratified Sampling</a:t>
            </a:r>
          </a:p>
          <a:p>
            <a:pPr marL="228600" lvl="1">
              <a:spcBef>
                <a:spcPts val="1000"/>
              </a:spcBef>
            </a:pPr>
            <a:r>
              <a:rPr lang="en-US" sz="2800" dirty="0">
                <a:latin typeface="Arial" panose="020B0604020202020204" pitchFamily="34" charset="0"/>
                <a:cs typeface="Arial" panose="020B0604020202020204" pitchFamily="34" charset="0"/>
              </a:rPr>
              <a:t>Quartile approach using the AQP package in R</a:t>
            </a:r>
          </a:p>
          <a:p>
            <a:endParaRPr lang="en-US" dirty="0" smtClean="0"/>
          </a:p>
          <a:p>
            <a:pPr marL="0" indent="0">
              <a:buNone/>
            </a:pPr>
            <a:endParaRPr lang="en-US" dirty="0"/>
          </a:p>
          <a:p>
            <a:endParaRPr lang="en-US" dirty="0" smtClean="0"/>
          </a:p>
          <a:p>
            <a:endParaRPr lang="en-US" dirty="0"/>
          </a:p>
        </p:txBody>
      </p:sp>
    </p:spTree>
    <p:extLst>
      <p:ext uri="{BB962C8B-B14F-4D97-AF65-F5344CB8AC3E}">
        <p14:creationId xmlns:p14="http://schemas.microsoft.com/office/powerpoint/2010/main" val="271654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Questionnaire:</a:t>
            </a:r>
            <a:br>
              <a:rPr lang="en-US" dirty="0" smtClean="0"/>
            </a:br>
            <a:r>
              <a:rPr lang="en-US" dirty="0" smtClean="0"/>
              <a:t>Current Soil Survey Procedures</a:t>
            </a:r>
            <a:endParaRPr lang="en-US" dirty="0"/>
          </a:p>
        </p:txBody>
      </p:sp>
      <p:sp>
        <p:nvSpPr>
          <p:cNvPr id="3" name="Content Placeholder 2"/>
          <p:cNvSpPr>
            <a:spLocks noGrp="1"/>
          </p:cNvSpPr>
          <p:nvPr>
            <p:ph idx="1"/>
          </p:nvPr>
        </p:nvSpPr>
        <p:spPr>
          <a:xfrm>
            <a:off x="845127" y="1828800"/>
            <a:ext cx="10515600" cy="4736123"/>
          </a:xfrm>
        </p:spPr>
        <p:txBody>
          <a:bodyPr>
            <a:normAutofit/>
          </a:bodyPr>
          <a:lstStyle/>
          <a:p>
            <a:pPr marL="234950" lvl="1">
              <a:lnSpc>
                <a:spcPct val="110000"/>
              </a:lnSpc>
              <a:spcBef>
                <a:spcPts val="1200"/>
              </a:spcBef>
            </a:pPr>
            <a:r>
              <a:rPr lang="en-US" sz="2800" u="sng" dirty="0">
                <a:latin typeface="Arial" panose="020B0604020202020204" pitchFamily="34" charset="0"/>
                <a:cs typeface="Arial" panose="020B0604020202020204" pitchFamily="34" charset="0"/>
              </a:rPr>
              <a:t>Mapping:</a:t>
            </a:r>
            <a:r>
              <a:rPr lang="en-US" sz="2800" dirty="0">
                <a:latin typeface="Arial" panose="020B0604020202020204" pitchFamily="34" charset="0"/>
                <a:cs typeface="Arial" panose="020B0604020202020204" pitchFamily="34" charset="0"/>
              </a:rPr>
              <a:t> dominantly heads-up digitizing guided by terrain derivatives and climate data; one office is performing supervised classification where previous line-work is used to train the model</a:t>
            </a:r>
          </a:p>
          <a:p>
            <a:pPr marL="234950" lvl="1">
              <a:lnSpc>
                <a:spcPct val="110000"/>
              </a:lnSpc>
              <a:spcBef>
                <a:spcPts val="1200"/>
              </a:spcBef>
            </a:pPr>
            <a:r>
              <a:rPr lang="en-US" sz="2800" u="sng" dirty="0">
                <a:latin typeface="Arial" panose="020B0604020202020204" pitchFamily="34" charset="0"/>
                <a:cs typeface="Arial" panose="020B0604020202020204" pitchFamily="34" charset="0"/>
              </a:rPr>
              <a:t>Software:</a:t>
            </a:r>
            <a:r>
              <a:rPr lang="en-US" sz="2800" dirty="0">
                <a:latin typeface="Arial" panose="020B0604020202020204" pitchFamily="34" charset="0"/>
                <a:cs typeface="Arial" panose="020B0604020202020204" pitchFamily="34" charset="0"/>
              </a:rPr>
              <a:t> ArcMap, </a:t>
            </a:r>
            <a:r>
              <a:rPr lang="en-US" sz="2800" dirty="0" err="1">
                <a:latin typeface="Arial" panose="020B0604020202020204" pitchFamily="34" charset="0"/>
                <a:cs typeface="Arial" panose="020B0604020202020204" pitchFamily="34" charset="0"/>
              </a:rPr>
              <a:t>ArcSIE</a:t>
            </a:r>
            <a:r>
              <a:rPr lang="en-US" sz="2800" dirty="0">
                <a:latin typeface="Arial" panose="020B0604020202020204" pitchFamily="34" charset="0"/>
                <a:cs typeface="Arial" panose="020B0604020202020204" pitchFamily="34" charset="0"/>
              </a:rPr>
              <a:t>, TEUI, </a:t>
            </a:r>
            <a:r>
              <a:rPr lang="en-US" sz="2800" dirty="0" err="1">
                <a:latin typeface="Arial" panose="020B0604020202020204" pitchFamily="34" charset="0"/>
                <a:cs typeface="Arial" panose="020B0604020202020204" pitchFamily="34" charset="0"/>
              </a:rPr>
              <a:t>PedonPC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MobilMapper</a:t>
            </a:r>
            <a:r>
              <a:rPr lang="en-US" sz="2800" dirty="0">
                <a:latin typeface="Arial" panose="020B0604020202020204" pitchFamily="34" charset="0"/>
                <a:cs typeface="Arial" panose="020B0604020202020204" pitchFamily="34" charset="0"/>
              </a:rPr>
              <a:t>, R, custom NASIS reports, Excel</a:t>
            </a:r>
          </a:p>
          <a:p>
            <a:pPr marL="457200" lvl="1" indent="0">
              <a:buNone/>
            </a:pPr>
            <a:endParaRPr lang="en-US" dirty="0" smtClean="0"/>
          </a:p>
          <a:p>
            <a:pPr marL="0" indent="0">
              <a:buNone/>
            </a:pPr>
            <a:endParaRPr lang="en-US" dirty="0"/>
          </a:p>
          <a:p>
            <a:endParaRPr lang="en-US" dirty="0" smtClean="0"/>
          </a:p>
          <a:p>
            <a:endParaRPr lang="en-US" dirty="0"/>
          </a:p>
        </p:txBody>
      </p:sp>
    </p:spTree>
    <p:extLst>
      <p:ext uri="{BB962C8B-B14F-4D97-AF65-F5344CB8AC3E}">
        <p14:creationId xmlns:p14="http://schemas.microsoft.com/office/powerpoint/2010/main" val="22034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Questionnaire:</a:t>
            </a:r>
            <a:br>
              <a:rPr lang="en-US" dirty="0" smtClean="0"/>
            </a:br>
            <a:r>
              <a:rPr lang="en-US" dirty="0" smtClean="0"/>
              <a:t>What You Want From this Course</a:t>
            </a:r>
            <a:endParaRPr lang="en-US" dirty="0"/>
          </a:p>
        </p:txBody>
      </p:sp>
      <p:sp>
        <p:nvSpPr>
          <p:cNvPr id="3" name="Content Placeholder 2"/>
          <p:cNvSpPr>
            <a:spLocks noGrp="1"/>
          </p:cNvSpPr>
          <p:nvPr>
            <p:ph idx="1"/>
          </p:nvPr>
        </p:nvSpPr>
        <p:spPr>
          <a:xfrm>
            <a:off x="845127" y="1828800"/>
            <a:ext cx="10515600" cy="4736123"/>
          </a:xfrm>
        </p:spPr>
        <p:txBody>
          <a:bodyPr>
            <a:normAutofit/>
          </a:bodyPr>
          <a:lstStyle/>
          <a:p>
            <a:pPr marL="234950" lvl="1"/>
            <a:r>
              <a:rPr lang="en-US" sz="2800" dirty="0" smtClean="0">
                <a:latin typeface="Arial" panose="020B0604020202020204" pitchFamily="34" charset="0"/>
                <a:cs typeface="Arial" panose="020B0604020202020204" pitchFamily="34" charset="0"/>
              </a:rPr>
              <a:t>Become more familiar with R</a:t>
            </a:r>
          </a:p>
          <a:p>
            <a:pPr marL="234950" lvl="1"/>
            <a:r>
              <a:rPr lang="en-US" sz="2800" dirty="0" smtClean="0">
                <a:latin typeface="Arial" panose="020B0604020202020204" pitchFamily="34" charset="0"/>
                <a:cs typeface="Arial" panose="020B0604020202020204" pitchFamily="34" charset="0"/>
              </a:rPr>
              <a:t>Exposure to statistics</a:t>
            </a:r>
          </a:p>
          <a:p>
            <a:pPr marL="234950" lvl="1"/>
            <a:r>
              <a:rPr lang="en-US" sz="2800" dirty="0" smtClean="0">
                <a:latin typeface="Arial" panose="020B0604020202020204" pitchFamily="34" charset="0"/>
                <a:cs typeface="Arial" panose="020B0604020202020204" pitchFamily="34" charset="0"/>
              </a:rPr>
              <a:t>Learn useful tools for PESD development</a:t>
            </a:r>
          </a:p>
          <a:p>
            <a:pPr marL="234950" lvl="1"/>
            <a:r>
              <a:rPr lang="en-US" sz="2800" dirty="0" smtClean="0">
                <a:latin typeface="Arial" panose="020B0604020202020204" pitchFamily="34" charset="0"/>
                <a:cs typeface="Arial" panose="020B0604020202020204" pitchFamily="34" charset="0"/>
              </a:rPr>
              <a:t>Learn how to apply statistical methods within the realm of soil survey and its implications on soil survey standards</a:t>
            </a:r>
          </a:p>
          <a:p>
            <a:pPr marL="234950" lvl="1"/>
            <a:r>
              <a:rPr lang="en-US" sz="2800" dirty="0" smtClean="0">
                <a:latin typeface="Arial" panose="020B0604020202020204" pitchFamily="34" charset="0"/>
                <a:cs typeface="Arial" panose="020B0604020202020204" pitchFamily="34" charset="0"/>
              </a:rPr>
              <a:t>Learn how to analyze data efficiently</a:t>
            </a:r>
          </a:p>
          <a:p>
            <a:pPr marL="234950" lvl="1"/>
            <a:r>
              <a:rPr lang="en-US" sz="2800" dirty="0" smtClean="0">
                <a:latin typeface="Arial" panose="020B0604020202020204" pitchFamily="34" charset="0"/>
                <a:cs typeface="Arial" panose="020B0604020202020204" pitchFamily="34" charset="0"/>
              </a:rPr>
              <a:t>Digital soil mapping applications</a:t>
            </a:r>
          </a:p>
          <a:p>
            <a:pPr marL="234950" lvl="1"/>
            <a:r>
              <a:rPr lang="en-US" sz="2800" dirty="0" smtClean="0">
                <a:latin typeface="Arial" panose="020B0604020202020204" pitchFamily="34" charset="0"/>
                <a:cs typeface="Arial" panose="020B0604020202020204" pitchFamily="34" charset="0"/>
              </a:rPr>
              <a:t>A visual diagram of data sources, tools, and processes for soil survey</a:t>
            </a:r>
          </a:p>
          <a:p>
            <a:pPr marL="234950" lvl="1"/>
            <a:r>
              <a:rPr lang="en-US" sz="2800" dirty="0" smtClean="0">
                <a:latin typeface="Arial" panose="020B0604020202020204" pitchFamily="34" charset="0"/>
                <a:cs typeface="Arial" panose="020B0604020202020204" pitchFamily="34" charset="0"/>
              </a:rPr>
              <a:t>Tools for building a case for updating old soil surveys</a:t>
            </a:r>
          </a:p>
          <a:p>
            <a:pPr marL="692150" lvl="2"/>
            <a:endParaRPr lang="en-US" dirty="0" smtClean="0"/>
          </a:p>
          <a:p>
            <a:pPr lvl="1"/>
            <a:endParaRPr lang="en-US" dirty="0" smtClean="0"/>
          </a:p>
          <a:p>
            <a:pPr marL="0" indent="0">
              <a:buNone/>
            </a:pPr>
            <a:endParaRPr lang="en-US" dirty="0"/>
          </a:p>
          <a:p>
            <a:endParaRPr lang="en-US" dirty="0" smtClean="0"/>
          </a:p>
          <a:p>
            <a:endParaRPr lang="en-US" dirty="0"/>
          </a:p>
        </p:txBody>
      </p:sp>
    </p:spTree>
    <p:extLst>
      <p:ext uri="{BB962C8B-B14F-4D97-AF65-F5344CB8AC3E}">
        <p14:creationId xmlns:p14="http://schemas.microsoft.com/office/powerpoint/2010/main" val="293551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Course Objectives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lvl="0">
              <a:spcAft>
                <a:spcPts val="1200"/>
              </a:spcAft>
            </a:pPr>
            <a:r>
              <a:rPr lang="en-US" dirty="0" smtClean="0">
                <a:latin typeface="Arial" panose="020B0604020202020204" pitchFamily="34" charset="0"/>
                <a:cs typeface="Arial" panose="020B0604020202020204" pitchFamily="34" charset="0"/>
              </a:rPr>
              <a:t>Develop </a:t>
            </a:r>
            <a:r>
              <a:rPr lang="en-US" dirty="0">
                <a:latin typeface="Arial" panose="020B0604020202020204" pitchFamily="34" charset="0"/>
                <a:cs typeface="Arial" panose="020B0604020202020204" pitchFamily="34" charset="0"/>
              </a:rPr>
              <a:t>solutions to investigate soil survey correlation problems and update activities.</a:t>
            </a:r>
          </a:p>
          <a:p>
            <a:pPr lvl="0">
              <a:spcAft>
                <a:spcPts val="1200"/>
              </a:spcAft>
            </a:pPr>
            <a:r>
              <a:rPr lang="en-US" dirty="0">
                <a:latin typeface="Arial" panose="020B0604020202020204" pitchFamily="34" charset="0"/>
                <a:cs typeface="Arial" panose="020B0604020202020204" pitchFamily="34" charset="0"/>
              </a:rPr>
              <a:t>Evaluate investigations for interpretive results and determine how to proceed.</a:t>
            </a:r>
          </a:p>
          <a:p>
            <a:pPr lvl="0">
              <a:spcAft>
                <a:spcPts val="1200"/>
              </a:spcAft>
            </a:pPr>
            <a:r>
              <a:rPr lang="en-US" dirty="0">
                <a:latin typeface="Arial" panose="020B0604020202020204" pitchFamily="34" charset="0"/>
                <a:cs typeface="Arial" panose="020B0604020202020204" pitchFamily="34" charset="0"/>
              </a:rPr>
              <a:t>Create a continuous surface from point data.</a:t>
            </a:r>
          </a:p>
          <a:p>
            <a:pPr lvl="0">
              <a:spcAft>
                <a:spcPts val="1200"/>
              </a:spcAft>
            </a:pPr>
            <a:r>
              <a:rPr lang="en-US" dirty="0">
                <a:latin typeface="Arial" panose="020B0604020202020204" pitchFamily="34" charset="0"/>
                <a:cs typeface="Arial" panose="020B0604020202020204" pitchFamily="34" charset="0"/>
              </a:rPr>
              <a:t>Summarize data for population in NASIS.</a:t>
            </a:r>
          </a:p>
          <a:p>
            <a:pPr marL="0" indent="0">
              <a:buNone/>
            </a:pPr>
            <a:endParaRPr lang="en-US" dirty="0"/>
          </a:p>
        </p:txBody>
      </p:sp>
    </p:spTree>
    <p:extLst>
      <p:ext uri="{BB962C8B-B14F-4D97-AF65-F5344CB8AC3E}">
        <p14:creationId xmlns:p14="http://schemas.microsoft.com/office/powerpoint/2010/main" val="304069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br>
              <a:rPr lang="en-US" dirty="0" smtClean="0">
                <a:latin typeface="Century Gothic" panose="020B0502020202020204" pitchFamily="34" charset="0"/>
              </a:rPr>
            </a:br>
            <a:r>
              <a:rPr lang="en-US" dirty="0" smtClean="0">
                <a:latin typeface="Century Gothic" panose="020B0502020202020204" pitchFamily="34" charset="0"/>
              </a:rPr>
              <a:t>Why Is This Training Needed?</a:t>
            </a:r>
            <a:endParaRPr lang="en-US" dirty="0">
              <a:latin typeface="Century Gothic" panose="020B0502020202020204" pitchFamily="34" charset="0"/>
            </a:endParaRPr>
          </a:p>
        </p:txBody>
      </p:sp>
      <p:sp>
        <p:nvSpPr>
          <p:cNvPr id="3" name="Content Placeholder 2"/>
          <p:cNvSpPr>
            <a:spLocks noGrp="1"/>
          </p:cNvSpPr>
          <p:nvPr>
            <p:ph idx="1"/>
          </p:nvPr>
        </p:nvSpPr>
        <p:spPr>
          <a:xfrm>
            <a:off x="845126" y="1828800"/>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Long </a:t>
            </a:r>
            <a:r>
              <a:rPr lang="en-US" sz="2600" dirty="0">
                <a:latin typeface="Arial" panose="020B0604020202020204" pitchFamily="34" charset="0"/>
                <a:cs typeface="Arial" panose="020B0604020202020204" pitchFamily="34" charset="0"/>
              </a:rPr>
              <a:t>standing goal of the </a:t>
            </a:r>
            <a:r>
              <a:rPr lang="en-US" sz="2600" dirty="0" smtClean="0">
                <a:latin typeface="Arial" panose="020B0604020202020204" pitchFamily="34" charset="0"/>
                <a:cs typeface="Arial" panose="020B0604020202020204" pitchFamily="34" charset="0"/>
              </a:rPr>
              <a:t>Soil Science Division </a:t>
            </a:r>
            <a:r>
              <a:rPr lang="en-US" sz="2600" dirty="0">
                <a:latin typeface="Arial" panose="020B0604020202020204" pitchFamily="34" charset="0"/>
                <a:cs typeface="Arial" panose="020B0604020202020204" pitchFamily="34" charset="0"/>
              </a:rPr>
              <a:t>to have a course in </a:t>
            </a:r>
            <a:r>
              <a:rPr lang="en-US" sz="2600" dirty="0" smtClean="0">
                <a:latin typeface="Arial" panose="020B0604020202020204" pitchFamily="34" charset="0"/>
                <a:cs typeface="Arial" panose="020B0604020202020204" pitchFamily="34" charset="0"/>
              </a:rPr>
              <a:t>statistics</a:t>
            </a:r>
          </a:p>
          <a:p>
            <a:pPr marL="628650" lvl="3" indent="-285750">
              <a:spcBef>
                <a:spcPts val="750"/>
              </a:spcBef>
            </a:pPr>
            <a:r>
              <a:rPr lang="en-US" sz="2600" dirty="0">
                <a:latin typeface="Arial" panose="020B0604020202020204" pitchFamily="34" charset="0"/>
                <a:cs typeface="Arial" panose="020B0604020202020204" pitchFamily="34" charset="0"/>
              </a:rPr>
              <a:t>Opportunities to learn </a:t>
            </a:r>
            <a:r>
              <a:rPr lang="en-US" sz="2600" dirty="0" smtClean="0">
                <a:latin typeface="Arial" panose="020B0604020202020204" pitchFamily="34" charset="0"/>
                <a:cs typeface="Arial" panose="020B0604020202020204" pitchFamily="34" charset="0"/>
              </a:rPr>
              <a:t>these techniques are limited, especially </a:t>
            </a:r>
            <a:r>
              <a:rPr lang="en-US" sz="2600" dirty="0">
                <a:latin typeface="Arial" panose="020B0604020202020204" pitchFamily="34" charset="0"/>
                <a:cs typeface="Arial" panose="020B0604020202020204" pitchFamily="34" charset="0"/>
              </a:rPr>
              <a:t>at the undergraduate </a:t>
            </a:r>
            <a:r>
              <a:rPr lang="en-US" sz="2600" dirty="0" smtClean="0">
                <a:latin typeface="Arial" panose="020B0604020202020204" pitchFamily="34" charset="0"/>
                <a:cs typeface="Arial" panose="020B0604020202020204" pitchFamily="34" charset="0"/>
              </a:rPr>
              <a:t>level</a:t>
            </a:r>
            <a:endParaRPr lang="en-US" sz="2600" dirty="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Consistent methodology (data </a:t>
            </a:r>
            <a:r>
              <a:rPr lang="en-US" sz="2600" dirty="0">
                <a:latin typeface="Arial" panose="020B0604020202020204" pitchFamily="34" charset="0"/>
                <a:cs typeface="Arial" panose="020B0604020202020204" pitchFamily="34" charset="0"/>
              </a:rPr>
              <a:t>analysis, data population, sampling design</a:t>
            </a:r>
            <a:r>
              <a:rPr lang="en-US" sz="2600" dirty="0" smtClean="0">
                <a:latin typeface="Arial" panose="020B0604020202020204" pitchFamily="34" charset="0"/>
                <a:cs typeface="Arial" panose="020B0604020202020204" pitchFamily="34" charset="0"/>
              </a:rPr>
              <a:t>, etc.)</a:t>
            </a:r>
            <a:endParaRPr lang="en-US" sz="2600" dirty="0">
              <a:latin typeface="Arial" panose="020B0604020202020204" pitchFamily="34" charset="0"/>
              <a:cs typeface="Arial" panose="020B0604020202020204" pitchFamily="34" charset="0"/>
            </a:endParaRPr>
          </a:p>
          <a:p>
            <a:pPr marL="631825" lvl="3" indent="-288925">
              <a:spcBef>
                <a:spcPts val="750"/>
              </a:spcBef>
            </a:pPr>
            <a:r>
              <a:rPr lang="en-US" sz="2600" dirty="0" smtClean="0">
                <a:latin typeface="Arial" panose="020B0604020202020204" pitchFamily="34" charset="0"/>
                <a:cs typeface="Arial" panose="020B0604020202020204" pitchFamily="34" charset="0"/>
              </a:rPr>
              <a:t>There is continually a greater need to use these techniques:</a:t>
            </a:r>
          </a:p>
          <a:p>
            <a:pPr marL="1089025" lvl="4" indent="-288925">
              <a:spcBef>
                <a:spcPts val="750"/>
              </a:spcBef>
            </a:pPr>
            <a:r>
              <a:rPr lang="en-US" sz="2400" dirty="0">
                <a:latin typeface="Arial" panose="020B0604020202020204" pitchFamily="34" charset="0"/>
                <a:cs typeface="Arial" panose="020B0604020202020204" pitchFamily="34" charset="0"/>
              </a:rPr>
              <a:t>Mapping of unmapped federal lands via digital soil mapping techniques</a:t>
            </a:r>
          </a:p>
          <a:p>
            <a:pPr marL="1089025" lvl="4" indent="-288925">
              <a:spcBef>
                <a:spcPts val="750"/>
              </a:spcBef>
            </a:pPr>
            <a:r>
              <a:rPr lang="en-US" sz="2400" dirty="0" smtClean="0">
                <a:latin typeface="Arial" panose="020B0604020202020204" pitchFamily="34" charset="0"/>
                <a:cs typeface="Arial" panose="020B0604020202020204" pitchFamily="34" charset="0"/>
              </a:rPr>
              <a:t>Ecological Sites</a:t>
            </a:r>
          </a:p>
          <a:p>
            <a:pPr marL="1089025" lvl="4" indent="-288925">
              <a:spcBef>
                <a:spcPts val="750"/>
              </a:spcBef>
            </a:pPr>
            <a:r>
              <a:rPr lang="en-US" sz="2400" dirty="0" smtClean="0">
                <a:latin typeface="Arial" panose="020B0604020202020204" pitchFamily="34" charset="0"/>
                <a:cs typeface="Arial" panose="020B0604020202020204" pitchFamily="34" charset="0"/>
              </a:rPr>
              <a:t>Soil survey refinement (disaggregation) </a:t>
            </a:r>
          </a:p>
          <a:p>
            <a:pPr marL="800100" lvl="4" indent="0">
              <a:spcBef>
                <a:spcPts val="750"/>
              </a:spcBef>
              <a:buNone/>
            </a:pPr>
            <a:endParaRPr lang="en-US" sz="2500" dirty="0"/>
          </a:p>
        </p:txBody>
      </p:sp>
    </p:spTree>
    <p:extLst>
      <p:ext uri="{BB962C8B-B14F-4D97-AF65-F5344CB8AC3E}">
        <p14:creationId xmlns:p14="http://schemas.microsoft.com/office/powerpoint/2010/main" val="3064115762"/>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876</TotalTime>
  <Words>2127</Words>
  <Application>Microsoft Office PowerPoint</Application>
  <PresentationFormat>Widescreen</PresentationFormat>
  <Paragraphs>213</Paragraphs>
  <Slides>32</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Century Gothic</vt:lpstr>
      <vt:lpstr>Century Schoolbook</vt:lpstr>
      <vt:lpstr>Wingdings 2</vt:lpstr>
      <vt:lpstr>HDOfficeLightV0</vt:lpstr>
      <vt:lpstr>PowerPoint Presentation</vt:lpstr>
      <vt:lpstr>Welcome!</vt:lpstr>
      <vt:lpstr>Introductions</vt:lpstr>
      <vt:lpstr>Pre-course Questionnaire</vt:lpstr>
      <vt:lpstr>Pre-course Questionnaire: Statistics/Statistical Techniques Used</vt:lpstr>
      <vt:lpstr>Pre-course Questionnaire: Current Soil Survey Procedures</vt:lpstr>
      <vt:lpstr>Pre-course Questionnaire: What You Want From this Course</vt:lpstr>
      <vt:lpstr>Course Objectives</vt:lpstr>
      <vt:lpstr>Overview:  Why Is This Training Needed?</vt:lpstr>
      <vt:lpstr>Overview: Week 1 (online)</vt:lpstr>
      <vt:lpstr>Overview: Week 2 (NSSC)</vt:lpstr>
      <vt:lpstr>Pre-course Assignment:  History of NASIS </vt:lpstr>
      <vt:lpstr>Pre-course Assignment:  History of NASIS </vt:lpstr>
      <vt:lpstr>Pre-course Assignment: RStudio</vt:lpstr>
      <vt:lpstr>Introduction to R</vt:lpstr>
      <vt:lpstr>RStudio</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PowerPoint Presentation</vt:lpstr>
      <vt:lpstr>PowerPoint Presentation</vt:lpstr>
      <vt:lpstr>PowerPoint Presentation</vt:lpstr>
      <vt:lpstr>Pre-course Assignment:  Open Database Connection (ODBC)</vt:lpstr>
      <vt:lpstr>EXERCISE – Sand Example</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Katey Yoast</dc:creator>
  <cp:lastModifiedBy>Katey Yoast</cp:lastModifiedBy>
  <cp:revision>66</cp:revision>
  <dcterms:created xsi:type="dcterms:W3CDTF">2016-01-29T19:25:44Z</dcterms:created>
  <dcterms:modified xsi:type="dcterms:W3CDTF">2016-02-25T16:36:54Z</dcterms:modified>
</cp:coreProperties>
</file>